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Montserrat"/>
      <p:regular r:id="rId31"/>
      <p:bold r:id="rId32"/>
      <p:italic r:id="rId33"/>
      <p:boldItalic r:id="rId34"/>
    </p:embeddedFont>
    <p:embeddedFont>
      <p:font typeface="Montserrat Medium"/>
      <p:regular r:id="rId35"/>
      <p:bold r:id="rId36"/>
      <p:italic r:id="rId37"/>
      <p:boldItalic r:id="rId38"/>
    </p:embeddedFont>
    <p:embeddedFont>
      <p:font typeface="Montserrat ExtraLight"/>
      <p:regular r:id="rId39"/>
      <p:bold r:id="rId40"/>
      <p:italic r:id="rId41"/>
      <p:boldItalic r:id="rId42"/>
    </p:embeddedFont>
    <p:embeddedFont>
      <p:font typeface="Montserrat ExtraBold"/>
      <p:bold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ExtraLight-bold.fntdata"/><Relationship Id="rId20" Type="http://schemas.openxmlformats.org/officeDocument/2006/relationships/slide" Target="slides/slide16.xml"/><Relationship Id="rId42" Type="http://schemas.openxmlformats.org/officeDocument/2006/relationships/font" Target="fonts/MontserratExtraLight-boldItalic.fntdata"/><Relationship Id="rId41" Type="http://schemas.openxmlformats.org/officeDocument/2006/relationships/font" Target="fonts/MontserratExtraLight-italic.fntdata"/><Relationship Id="rId22" Type="http://schemas.openxmlformats.org/officeDocument/2006/relationships/slide" Target="slides/slide18.xml"/><Relationship Id="rId44" Type="http://schemas.openxmlformats.org/officeDocument/2006/relationships/font" Target="fonts/MontserratExtraBold-boldItalic.fntdata"/><Relationship Id="rId21" Type="http://schemas.openxmlformats.org/officeDocument/2006/relationships/slide" Target="slides/slide17.xml"/><Relationship Id="rId43" Type="http://schemas.openxmlformats.org/officeDocument/2006/relationships/font" Target="fonts/MontserratExtraBold-bold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7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6.xml"/><Relationship Id="rId32" Type="http://schemas.openxmlformats.org/officeDocument/2006/relationships/font" Target="fonts/Montserrat-bold.fntdata"/><Relationship Id="rId13" Type="http://schemas.openxmlformats.org/officeDocument/2006/relationships/slide" Target="slides/slide9.xml"/><Relationship Id="rId35" Type="http://schemas.openxmlformats.org/officeDocument/2006/relationships/font" Target="fonts/MontserratMedium-regular.fntdata"/><Relationship Id="rId12" Type="http://schemas.openxmlformats.org/officeDocument/2006/relationships/slide" Target="slides/slide8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11.xml"/><Relationship Id="rId37" Type="http://schemas.openxmlformats.org/officeDocument/2006/relationships/font" Target="fonts/MontserratMedium-italic.fntdata"/><Relationship Id="rId14" Type="http://schemas.openxmlformats.org/officeDocument/2006/relationships/slide" Target="slides/slide10.xml"/><Relationship Id="rId36" Type="http://schemas.openxmlformats.org/officeDocument/2006/relationships/font" Target="fonts/MontserratMedium-bold.fntdata"/><Relationship Id="rId17" Type="http://schemas.openxmlformats.org/officeDocument/2006/relationships/slide" Target="slides/slide13.xml"/><Relationship Id="rId39" Type="http://schemas.openxmlformats.org/officeDocument/2006/relationships/font" Target="fonts/MontserratExtraLight-regular.fntdata"/><Relationship Id="rId16" Type="http://schemas.openxmlformats.org/officeDocument/2006/relationships/slide" Target="slides/slide12.xml"/><Relationship Id="rId38" Type="http://schemas.openxmlformats.org/officeDocument/2006/relationships/font" Target="fonts/MontserratMedium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57fd1e1e4e_0_10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57fd1e1e4e_0_1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7f9262ee2f_0_26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7f9262ee2f_0_26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58f7a606b0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58f7a606b0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729023341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729023341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7f9262ee2f_0_26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7f9262ee2f_0_26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5844aa154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5844aa154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5844aa154d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5844aa154d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7f9262ee2f_0_26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7f9262ee2f_0_26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58f7a606b0_0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58f7a606b0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58f7a606b0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58f7a606b0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f9262ee2f_0_26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f9262ee2f_0_26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58f7a606b0_0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58f7a606b0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58f7a606b0_0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58f7a606b0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59173970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59173970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f9262ee2f_0_26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f9262ee2f_0_26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29023341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29023341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f9262ee2f_0_26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f9262ee2f_0_26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f9262ee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7f9262ee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5824f38a34_0_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5824f38a34_0_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57fd1e1e4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57fd1e1e4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57fd1e1e4e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57fd1e1e4e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Relationship Id="rId4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Relationship Id="rId4" Type="http://schemas.openxmlformats.org/officeDocument/2006/relationships/image" Target="../media/image3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34.png"/><Relationship Id="rId5" Type="http://schemas.openxmlformats.org/officeDocument/2006/relationships/image" Target="../media/image45.png"/><Relationship Id="rId6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png"/><Relationship Id="rId4" Type="http://schemas.openxmlformats.org/officeDocument/2006/relationships/image" Target="../media/image41.png"/><Relationship Id="rId5" Type="http://schemas.openxmlformats.org/officeDocument/2006/relationships/image" Target="../media/image4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jpg"/><Relationship Id="rId4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jpg"/><Relationship Id="rId4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type="ctrTitle"/>
          </p:nvPr>
        </p:nvSpPr>
        <p:spPr>
          <a:xfrm>
            <a:off x="937200" y="1970400"/>
            <a:ext cx="7269600" cy="6447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INTEGRACIÓN DE TECNOLOGÍAS DE INTELIGENCIA ARTIFICIAL EN UN ASISTENTE VIRTUAL</a:t>
            </a:r>
            <a:endParaRPr sz="2800"/>
          </a:p>
        </p:txBody>
      </p:sp>
      <p:sp>
        <p:nvSpPr>
          <p:cNvPr id="159" name="Google Shape;159;p36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Álvaro Delgado Monteagudo</a:t>
            </a:r>
            <a:endParaRPr/>
          </a:p>
        </p:txBody>
      </p:sp>
      <p:sp>
        <p:nvSpPr>
          <p:cNvPr id="160" name="Google Shape;160;p36"/>
          <p:cNvSpPr txBox="1"/>
          <p:nvPr>
            <p:ph type="ctrTitle"/>
          </p:nvPr>
        </p:nvSpPr>
        <p:spPr>
          <a:xfrm>
            <a:off x="2941650" y="2843850"/>
            <a:ext cx="3260700" cy="464700"/>
          </a:xfrm>
          <a:prstGeom prst="rect">
            <a:avLst/>
          </a:prstGeom>
          <a:effectLst>
            <a:outerShdw blurRad="100013" rotWithShape="0" algn="bl" dir="84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latin typeface="Montserrat ExtraLight"/>
                <a:ea typeface="Montserrat ExtraLight"/>
                <a:cs typeface="Montserrat ExtraLight"/>
                <a:sym typeface="Montserrat ExtraLight"/>
              </a:rPr>
              <a:t>Trabajo Fin de Grado</a:t>
            </a:r>
            <a:endParaRPr b="0" sz="20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1" name="Google Shape;161;p36"/>
          <p:cNvCxnSpPr/>
          <p:nvPr/>
        </p:nvCxnSpPr>
        <p:spPr>
          <a:xfrm>
            <a:off x="3190500" y="27294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5"/>
          <p:cNvSpPr txBox="1"/>
          <p:nvPr>
            <p:ph type="title"/>
          </p:nvPr>
        </p:nvSpPr>
        <p:spPr>
          <a:xfrm>
            <a:off x="1374774" y="152400"/>
            <a:ext cx="57090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Pytube</a:t>
            </a:r>
            <a:endParaRPr/>
          </a:p>
        </p:txBody>
      </p:sp>
      <p:sp>
        <p:nvSpPr>
          <p:cNvPr id="375" name="Google Shape;375;p45"/>
          <p:cNvSpPr txBox="1"/>
          <p:nvPr>
            <p:ph idx="2" type="title"/>
          </p:nvPr>
        </p:nvSpPr>
        <p:spPr>
          <a:xfrm>
            <a:off x="-1263430" y="26215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5</a:t>
            </a:r>
            <a:endParaRPr/>
          </a:p>
        </p:txBody>
      </p:sp>
      <p:sp>
        <p:nvSpPr>
          <p:cNvPr id="376" name="Google Shape;376;p45"/>
          <p:cNvSpPr txBox="1"/>
          <p:nvPr>
            <p:ph idx="1" type="subTitle"/>
          </p:nvPr>
        </p:nvSpPr>
        <p:spPr>
          <a:xfrm>
            <a:off x="1374770" y="69530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Descarga de videos</a:t>
            </a:r>
            <a:endParaRPr/>
          </a:p>
        </p:txBody>
      </p:sp>
      <p:cxnSp>
        <p:nvCxnSpPr>
          <p:cNvPr id="377" name="Google Shape;377;p45"/>
          <p:cNvCxnSpPr/>
          <p:nvPr/>
        </p:nvCxnSpPr>
        <p:spPr>
          <a:xfrm>
            <a:off x="1222850" y="22794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78" name="Google Shape;378;p45"/>
          <p:cNvSpPr txBox="1"/>
          <p:nvPr/>
        </p:nvSpPr>
        <p:spPr>
          <a:xfrm>
            <a:off x="59350" y="2144975"/>
            <a:ext cx="6650100" cy="29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Biblioteca de Python que interactúa con Youtube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Detalles tecnicos: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○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Interfaz sencilla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○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Descarga de audios y video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○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Soporte para listas de reproducción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○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Sin dependencias externas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○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Obtención de información relevante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9" name="Google Shape;3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5822" y="2795821"/>
            <a:ext cx="1438549" cy="99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2950" y="2675875"/>
            <a:ext cx="1239801" cy="1239801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5"/>
          <p:cNvSpPr/>
          <p:nvPr/>
        </p:nvSpPr>
        <p:spPr>
          <a:xfrm>
            <a:off x="6961900" y="2931725"/>
            <a:ext cx="619800" cy="630900"/>
          </a:xfrm>
          <a:prstGeom prst="mathPlus">
            <a:avLst>
              <a:gd fmla="val 23520" name="adj1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6"/>
          <p:cNvSpPr txBox="1"/>
          <p:nvPr>
            <p:ph idx="2" type="body"/>
          </p:nvPr>
        </p:nvSpPr>
        <p:spPr>
          <a:xfrm>
            <a:off x="4443475" y="434350"/>
            <a:ext cx="4539900" cy="46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/>
              <a:t>Genera respuestas a través de una entrada indicada (prompt)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/>
              <a:t>Funciones: responder preguntas, traducciones, etc.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/>
              <a:t>Distintas versiones en constante actualización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/>
              <a:t>Red neuronal – Modelo Transformer: aprende contexto a través de las palabras de una secuencia dada 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/>
              <a:t>Internet como fuente de datos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/>
              <a:t>Aprende hechos del mundo y algunas formas que tienen las personas de comunicarse</a:t>
            </a:r>
            <a:endParaRPr sz="12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Genera respuestas palabra por palabra</a:t>
            </a:r>
            <a:endParaRPr sz="12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Longe-range-attention: tiene en cuenta partes del texto muy separadas</a:t>
            </a:r>
            <a:endParaRPr sz="12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Indicador de temperatura </a:t>
            </a:r>
            <a:endParaRPr sz="12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Coste computacional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6"/>
          <p:cNvSpPr txBox="1"/>
          <p:nvPr>
            <p:ph idx="4294967295" type="title"/>
          </p:nvPr>
        </p:nvSpPr>
        <p:spPr>
          <a:xfrm>
            <a:off x="1374774" y="133175"/>
            <a:ext cx="57090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ChatGPT</a:t>
            </a:r>
            <a:endParaRPr sz="2900"/>
          </a:p>
        </p:txBody>
      </p:sp>
      <p:sp>
        <p:nvSpPr>
          <p:cNvPr id="388" name="Google Shape;388;p46"/>
          <p:cNvSpPr txBox="1"/>
          <p:nvPr>
            <p:ph idx="4294967295" type="title"/>
          </p:nvPr>
        </p:nvSpPr>
        <p:spPr>
          <a:xfrm>
            <a:off x="16395" y="178075"/>
            <a:ext cx="24129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06</a:t>
            </a:r>
            <a:endParaRPr sz="6000"/>
          </a:p>
        </p:txBody>
      </p:sp>
      <p:sp>
        <p:nvSpPr>
          <p:cNvPr id="389" name="Google Shape;389;p46"/>
          <p:cNvSpPr txBox="1"/>
          <p:nvPr>
            <p:ph idx="1" type="subTitle"/>
          </p:nvPr>
        </p:nvSpPr>
        <p:spPr>
          <a:xfrm>
            <a:off x="1374770" y="683375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Agente conversacional</a:t>
            </a:r>
            <a:endParaRPr/>
          </a:p>
        </p:txBody>
      </p:sp>
      <p:cxnSp>
        <p:nvCxnSpPr>
          <p:cNvPr id="390" name="Google Shape;390;p46"/>
          <p:cNvCxnSpPr/>
          <p:nvPr/>
        </p:nvCxnSpPr>
        <p:spPr>
          <a:xfrm>
            <a:off x="1222850" y="22794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391" name="Google Shape;39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225" y="1735602"/>
            <a:ext cx="3506400" cy="233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7"/>
          <p:cNvSpPr txBox="1"/>
          <p:nvPr>
            <p:ph type="title"/>
          </p:nvPr>
        </p:nvSpPr>
        <p:spPr>
          <a:xfrm>
            <a:off x="596850" y="414025"/>
            <a:ext cx="7950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chemeClr val="lt1"/>
                </a:solidFill>
              </a:rPr>
              <a:t>Ejemplo de uso:</a:t>
            </a:r>
            <a:endParaRPr b="1" sz="3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7" name="Google Shape;397;p4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98" name="Google Shape;398;p47"/>
          <p:cNvSpPr txBox="1"/>
          <p:nvPr>
            <p:ph idx="4294967295" type="body"/>
          </p:nvPr>
        </p:nvSpPr>
        <p:spPr>
          <a:xfrm>
            <a:off x="306500" y="1080225"/>
            <a:ext cx="7550400" cy="39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Escuchando...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El texto transcrito es:  ¿ordenador, tengo una consulta, ¿me podrías dar ideas de platos para comer mañana?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Peticion: ordenador , tengo una consulta, ¿me podrías dar ideas de platos para comer mañana?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comando: consulta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Claro, humano, puedo darte algunas ideas para tu comida de mañana. Podrías optar por preparar una ensalada fresca y colorida, o quizás un delicioso pollo al horno con verduras asadas. Si buscas algo más reconfortante, podrías hacer una pasta cremosa con tu salsa favorita. O si eres más aventurero, podrías probar a hacer sushi en casa. Y si todo eso te parece demasiado complicado, siempre puedes pedir comida a domicilio y evitar los desastres en la cocina. ¡Buena suerte con tu elección!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8"/>
          <p:cNvSpPr txBox="1"/>
          <p:nvPr>
            <p:ph type="ctrTitle"/>
          </p:nvPr>
        </p:nvSpPr>
        <p:spPr>
          <a:xfrm>
            <a:off x="206325" y="1185400"/>
            <a:ext cx="8272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lt2"/>
                </a:solidFill>
              </a:rPr>
              <a:t>DISEÑO E </a:t>
            </a:r>
            <a:endParaRPr sz="39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lt2"/>
                </a:solidFill>
              </a:rPr>
              <a:t>IMPLEMENTACIÓN</a:t>
            </a:r>
            <a:endParaRPr sz="39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Arquitectura general</a:t>
            </a:r>
            <a:endParaRPr sz="3100"/>
          </a:p>
        </p:txBody>
      </p:sp>
      <p:pic>
        <p:nvPicPr>
          <p:cNvPr id="404" name="Google Shape;40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9925" y="85738"/>
            <a:ext cx="3470174" cy="497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050" y="2250848"/>
            <a:ext cx="4184125" cy="209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9"/>
          <p:cNvSpPr txBox="1"/>
          <p:nvPr>
            <p:ph type="title"/>
          </p:nvPr>
        </p:nvSpPr>
        <p:spPr>
          <a:xfrm>
            <a:off x="596850" y="414025"/>
            <a:ext cx="7950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chemeClr val="lt1"/>
                </a:solidFill>
              </a:rPr>
              <a:t>IMPLEMENTACIÓN</a:t>
            </a:r>
            <a:endParaRPr b="1" sz="3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</a:rPr>
              <a:t>Grabación de voz, transcripción y detección de comandos</a:t>
            </a:r>
            <a:endParaRPr b="1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9"/>
          <p:cNvSpPr txBox="1"/>
          <p:nvPr>
            <p:ph idx="2" type="title"/>
          </p:nvPr>
        </p:nvSpPr>
        <p:spPr>
          <a:xfrm>
            <a:off x="787236" y="30077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ENTRADA DE VOZ</a:t>
            </a:r>
            <a:endParaRPr/>
          </a:p>
        </p:txBody>
      </p:sp>
      <p:sp>
        <p:nvSpPr>
          <p:cNvPr id="412" name="Google Shape;412;p49"/>
          <p:cNvSpPr txBox="1"/>
          <p:nvPr>
            <p:ph idx="1" type="subTitle"/>
          </p:nvPr>
        </p:nvSpPr>
        <p:spPr>
          <a:xfrm>
            <a:off x="787239" y="35139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Micrófono</a:t>
            </a:r>
            <a:endParaRPr/>
          </a:p>
        </p:txBody>
      </p:sp>
      <p:sp>
        <p:nvSpPr>
          <p:cNvPr id="413" name="Google Shape;413;p49"/>
          <p:cNvSpPr txBox="1"/>
          <p:nvPr>
            <p:ph idx="3" type="title"/>
          </p:nvPr>
        </p:nvSpPr>
        <p:spPr>
          <a:xfrm>
            <a:off x="2679111" y="30077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ARCHIVO DE AUDIO</a:t>
            </a:r>
            <a:endParaRPr/>
          </a:p>
        </p:txBody>
      </p:sp>
      <p:sp>
        <p:nvSpPr>
          <p:cNvPr id="414" name="Google Shape;414;p49"/>
          <p:cNvSpPr txBox="1"/>
          <p:nvPr>
            <p:ph idx="4" type="subTitle"/>
          </p:nvPr>
        </p:nvSpPr>
        <p:spPr>
          <a:xfrm>
            <a:off x="2387125" y="3513925"/>
            <a:ext cx="21531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Speech Recognition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Ajuste de ruido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Detección silencios</a:t>
            </a:r>
            <a:endParaRPr/>
          </a:p>
        </p:txBody>
      </p:sp>
      <p:sp>
        <p:nvSpPr>
          <p:cNvPr id="415" name="Google Shape;415;p49"/>
          <p:cNvSpPr txBox="1"/>
          <p:nvPr>
            <p:ph idx="5" type="title"/>
          </p:nvPr>
        </p:nvSpPr>
        <p:spPr>
          <a:xfrm>
            <a:off x="4387025" y="2833725"/>
            <a:ext cx="233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TRANSCRIPCIÓN</a:t>
            </a:r>
            <a:endParaRPr/>
          </a:p>
        </p:txBody>
      </p:sp>
      <p:sp>
        <p:nvSpPr>
          <p:cNvPr id="416" name="Google Shape;416;p49"/>
          <p:cNvSpPr txBox="1"/>
          <p:nvPr>
            <p:ph idx="6" type="subTitle"/>
          </p:nvPr>
        </p:nvSpPr>
        <p:spPr>
          <a:xfrm>
            <a:off x="4269475" y="3431575"/>
            <a:ext cx="27027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Whisper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Modelo: Small</a:t>
            </a:r>
            <a:endParaRPr/>
          </a:p>
          <a:p>
            <a:pPr indent="-146050" lvl="0" marL="228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Lenguaje: Español</a:t>
            </a:r>
            <a:endParaRPr/>
          </a:p>
          <a:p>
            <a:pPr indent="-146050" lvl="0" marL="228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Floating Point: FP32</a:t>
            </a:r>
            <a:endParaRPr/>
          </a:p>
        </p:txBody>
      </p:sp>
      <p:sp>
        <p:nvSpPr>
          <p:cNvPr id="417" name="Google Shape;417;p49"/>
          <p:cNvSpPr txBox="1"/>
          <p:nvPr>
            <p:ph idx="7" type="title"/>
          </p:nvPr>
        </p:nvSpPr>
        <p:spPr>
          <a:xfrm>
            <a:off x="6685161" y="30077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DETECCIÓN COMANDO</a:t>
            </a:r>
            <a:endParaRPr/>
          </a:p>
        </p:txBody>
      </p:sp>
      <p:sp>
        <p:nvSpPr>
          <p:cNvPr id="418" name="Google Shape;418;p49"/>
          <p:cNvSpPr txBox="1"/>
          <p:nvPr>
            <p:ph idx="8" type="subTitle"/>
          </p:nvPr>
        </p:nvSpPr>
        <p:spPr>
          <a:xfrm>
            <a:off x="6685164" y="35139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Comandos:</a:t>
            </a:r>
            <a:endParaRPr/>
          </a:p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Consulta</a:t>
            </a:r>
            <a:endParaRPr/>
          </a:p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Descargar</a:t>
            </a:r>
            <a:endParaRPr/>
          </a:p>
        </p:txBody>
      </p:sp>
      <p:sp>
        <p:nvSpPr>
          <p:cNvPr id="419" name="Google Shape;419;p49"/>
          <p:cNvSpPr/>
          <p:nvPr/>
        </p:nvSpPr>
        <p:spPr>
          <a:xfrm>
            <a:off x="1186825" y="199152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9"/>
          <p:cNvSpPr/>
          <p:nvPr/>
        </p:nvSpPr>
        <p:spPr>
          <a:xfrm>
            <a:off x="3078700" y="199152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9"/>
          <p:cNvSpPr/>
          <p:nvPr/>
        </p:nvSpPr>
        <p:spPr>
          <a:xfrm>
            <a:off x="7084775" y="199152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9"/>
          <p:cNvSpPr/>
          <p:nvPr/>
        </p:nvSpPr>
        <p:spPr>
          <a:xfrm>
            <a:off x="4970588" y="199152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3" name="Google Shape;423;p4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424" name="Google Shape;42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825" y="2207325"/>
            <a:ext cx="548401" cy="54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0863" y="2153525"/>
            <a:ext cx="548401" cy="54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1925" y="2153527"/>
            <a:ext cx="548399" cy="54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9"/>
          <p:cNvPicPr preferRelativeResize="0"/>
          <p:nvPr/>
        </p:nvPicPr>
        <p:blipFill rotWithShape="1">
          <a:blip r:embed="rId6">
            <a:alphaModFix/>
          </a:blip>
          <a:srcRect b="10230" l="0" r="0" t="-10230"/>
          <a:stretch/>
        </p:blipFill>
        <p:spPr>
          <a:xfrm>
            <a:off x="7246775" y="2111425"/>
            <a:ext cx="548399" cy="54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0"/>
          <p:cNvSpPr txBox="1"/>
          <p:nvPr>
            <p:ph type="title"/>
          </p:nvPr>
        </p:nvSpPr>
        <p:spPr>
          <a:xfrm>
            <a:off x="596850" y="414025"/>
            <a:ext cx="7950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chemeClr val="lt1"/>
                </a:solidFill>
              </a:rPr>
              <a:t>IMPLEMENTACIÓN</a:t>
            </a:r>
            <a:endParaRPr b="1" sz="3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</a:rPr>
              <a:t>Consulta y síntesis de voz</a:t>
            </a:r>
            <a:endParaRPr b="1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50"/>
          <p:cNvSpPr txBox="1"/>
          <p:nvPr>
            <p:ph idx="2" type="title"/>
          </p:nvPr>
        </p:nvSpPr>
        <p:spPr>
          <a:xfrm>
            <a:off x="1057061" y="283787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CONSULTA</a:t>
            </a:r>
            <a:endParaRPr/>
          </a:p>
        </p:txBody>
      </p:sp>
      <p:sp>
        <p:nvSpPr>
          <p:cNvPr id="434" name="Google Shape;434;p50"/>
          <p:cNvSpPr txBox="1"/>
          <p:nvPr>
            <p:ph idx="1" type="subTitle"/>
          </p:nvPr>
        </p:nvSpPr>
        <p:spPr>
          <a:xfrm>
            <a:off x="490050" y="3386275"/>
            <a:ext cx="2805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ChatGPT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Modelo: GPT-Turbo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Contexto/Personalidad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Petición</a:t>
            </a:r>
            <a:endParaRPr/>
          </a:p>
        </p:txBody>
      </p:sp>
      <p:sp>
        <p:nvSpPr>
          <p:cNvPr id="435" name="Google Shape;435;p50"/>
          <p:cNvSpPr txBox="1"/>
          <p:nvPr>
            <p:ph idx="3" type="title"/>
          </p:nvPr>
        </p:nvSpPr>
        <p:spPr>
          <a:xfrm>
            <a:off x="3495486" y="290287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RESPUESTA</a:t>
            </a:r>
            <a:endParaRPr/>
          </a:p>
        </p:txBody>
      </p:sp>
      <p:sp>
        <p:nvSpPr>
          <p:cNvPr id="436" name="Google Shape;436;p50"/>
          <p:cNvSpPr txBox="1"/>
          <p:nvPr>
            <p:ph idx="4" type="subTitle"/>
          </p:nvPr>
        </p:nvSpPr>
        <p:spPr>
          <a:xfrm>
            <a:off x="3254725" y="3407575"/>
            <a:ext cx="21531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ChatGPT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Cadena de caracteres</a:t>
            </a:r>
            <a:endParaRPr/>
          </a:p>
        </p:txBody>
      </p:sp>
      <p:sp>
        <p:nvSpPr>
          <p:cNvPr id="437" name="Google Shape;437;p50"/>
          <p:cNvSpPr txBox="1"/>
          <p:nvPr>
            <p:ph idx="5" type="title"/>
          </p:nvPr>
        </p:nvSpPr>
        <p:spPr>
          <a:xfrm>
            <a:off x="5900025" y="2910538"/>
            <a:ext cx="233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SÍNTESIS DE VOZ</a:t>
            </a:r>
            <a:endParaRPr/>
          </a:p>
        </p:txBody>
      </p:sp>
      <p:sp>
        <p:nvSpPr>
          <p:cNvPr id="438" name="Google Shape;438;p50"/>
          <p:cNvSpPr txBox="1"/>
          <p:nvPr>
            <p:ph idx="6" type="subTitle"/>
          </p:nvPr>
        </p:nvSpPr>
        <p:spPr>
          <a:xfrm>
            <a:off x="5236575" y="3415238"/>
            <a:ext cx="36639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Eleven Labs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Voz clonada: Álvaro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Estabilidad: 80%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Claridad: 80%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Modelo: eleven_multilingual_v1</a:t>
            </a:r>
            <a:endParaRPr/>
          </a:p>
        </p:txBody>
      </p:sp>
      <p:sp>
        <p:nvSpPr>
          <p:cNvPr id="439" name="Google Shape;439;p50"/>
          <p:cNvSpPr/>
          <p:nvPr/>
        </p:nvSpPr>
        <p:spPr>
          <a:xfrm>
            <a:off x="1456650" y="182167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50"/>
          <p:cNvSpPr/>
          <p:nvPr/>
        </p:nvSpPr>
        <p:spPr>
          <a:xfrm>
            <a:off x="6632313" y="1781500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1" name="Google Shape;44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442" name="Google Shape;44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8488" y="1933513"/>
            <a:ext cx="648724" cy="648724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0"/>
          <p:cNvSpPr/>
          <p:nvPr/>
        </p:nvSpPr>
        <p:spPr>
          <a:xfrm>
            <a:off x="3895063" y="182167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4" name="Google Shape;44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3538" y="1950125"/>
            <a:ext cx="615475" cy="61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4318" y="1977515"/>
            <a:ext cx="548420" cy="54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1"/>
          <p:cNvSpPr txBox="1"/>
          <p:nvPr>
            <p:ph type="title"/>
          </p:nvPr>
        </p:nvSpPr>
        <p:spPr>
          <a:xfrm>
            <a:off x="596850" y="414025"/>
            <a:ext cx="7950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chemeClr val="lt1"/>
                </a:solidFill>
              </a:rPr>
              <a:t>IMPLEMENTACIÓN</a:t>
            </a:r>
            <a:endParaRPr b="1" sz="3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</a:rPr>
              <a:t>Descarga</a:t>
            </a:r>
            <a:endParaRPr b="1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51"/>
          <p:cNvSpPr txBox="1"/>
          <p:nvPr>
            <p:ph idx="2" type="title"/>
          </p:nvPr>
        </p:nvSpPr>
        <p:spPr>
          <a:xfrm>
            <a:off x="1880636" y="26975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DESCARGA</a:t>
            </a:r>
            <a:endParaRPr/>
          </a:p>
        </p:txBody>
      </p:sp>
      <p:sp>
        <p:nvSpPr>
          <p:cNvPr id="452" name="Google Shape;452;p51"/>
          <p:cNvSpPr txBox="1"/>
          <p:nvPr>
            <p:ph idx="1" type="subTitle"/>
          </p:nvPr>
        </p:nvSpPr>
        <p:spPr>
          <a:xfrm>
            <a:off x="1313625" y="3245925"/>
            <a:ext cx="2805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715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Pytube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Elección de vídeo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Url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Stream de audio</a:t>
            </a:r>
            <a:endParaRPr/>
          </a:p>
        </p:txBody>
      </p:sp>
      <p:sp>
        <p:nvSpPr>
          <p:cNvPr id="453" name="Google Shape;453;p51"/>
          <p:cNvSpPr txBox="1"/>
          <p:nvPr>
            <p:ph idx="3" type="title"/>
          </p:nvPr>
        </p:nvSpPr>
        <p:spPr>
          <a:xfrm>
            <a:off x="4738300" y="2768125"/>
            <a:ext cx="2435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TRANSCRIPCIÓN</a:t>
            </a:r>
            <a:endParaRPr/>
          </a:p>
        </p:txBody>
      </p:sp>
      <p:sp>
        <p:nvSpPr>
          <p:cNvPr id="454" name="Google Shape;454;p51"/>
          <p:cNvSpPr txBox="1"/>
          <p:nvPr>
            <p:ph idx="4" type="subTitle"/>
          </p:nvPr>
        </p:nvSpPr>
        <p:spPr>
          <a:xfrm>
            <a:off x="4537450" y="3245925"/>
            <a:ext cx="28368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Whisper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Modelo: base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Lenguaje: Multilenguaje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Floating Point: FP32</a:t>
            </a:r>
            <a:endParaRPr/>
          </a:p>
        </p:txBody>
      </p:sp>
      <p:sp>
        <p:nvSpPr>
          <p:cNvPr id="455" name="Google Shape;455;p51"/>
          <p:cNvSpPr/>
          <p:nvPr/>
        </p:nvSpPr>
        <p:spPr>
          <a:xfrm>
            <a:off x="2280225" y="168132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6" name="Google Shape;456;p5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457" name="Google Shape;457;p51"/>
          <p:cNvSpPr/>
          <p:nvPr/>
        </p:nvSpPr>
        <p:spPr>
          <a:xfrm>
            <a:off x="5519638" y="168132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8" name="Google Shape;45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9362" y="1880462"/>
            <a:ext cx="474125" cy="47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1650" y="1843327"/>
            <a:ext cx="548399" cy="54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2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  <p:sp>
        <p:nvSpPr>
          <p:cNvPr id="465" name="Google Shape;465;p52"/>
          <p:cNvSpPr txBox="1"/>
          <p:nvPr>
            <p:ph idx="2" type="title"/>
          </p:nvPr>
        </p:nvSpPr>
        <p:spPr>
          <a:xfrm>
            <a:off x="719603" y="959975"/>
            <a:ext cx="33762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CONSECUCIÓN DE OBJETIVOS</a:t>
            </a:r>
            <a:endParaRPr/>
          </a:p>
        </p:txBody>
      </p:sp>
      <p:sp>
        <p:nvSpPr>
          <p:cNvPr id="466" name="Google Shape;466;p52"/>
          <p:cNvSpPr txBox="1"/>
          <p:nvPr>
            <p:ph idx="1" type="subTitle"/>
          </p:nvPr>
        </p:nvSpPr>
        <p:spPr>
          <a:xfrm>
            <a:off x="570800" y="1246575"/>
            <a:ext cx="40344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Creación de un asistente virtual conversacional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T</a:t>
            </a:r>
            <a:r>
              <a:rPr lang="en" sz="900"/>
              <a:t>rabajar con tecnología de reconocimiento de voz automático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Aprender sobre software de voz realista (Eleven Labs)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Usar paquetes y librerías en Python (Pytube e ElevenLabs) 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Aprender y aplicar sobre el uso de los prompts1 en ChatGPT. 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Implementación y configuración de ChatGPT en Python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Desarrollo y establecimiento de Whisper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-"/>
            </a:pPr>
            <a:r>
              <a:rPr lang="en" sz="900"/>
              <a:t>Elaboración de conversaciones más funcionales</a:t>
            </a:r>
            <a:endParaRPr sz="200"/>
          </a:p>
        </p:txBody>
      </p:sp>
      <p:sp>
        <p:nvSpPr>
          <p:cNvPr id="467" name="Google Shape;467;p52"/>
          <p:cNvSpPr txBox="1"/>
          <p:nvPr>
            <p:ph idx="3" type="title"/>
          </p:nvPr>
        </p:nvSpPr>
        <p:spPr>
          <a:xfrm>
            <a:off x="1348488" y="297820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LECCIONES APRENDIDAS</a:t>
            </a:r>
            <a:endParaRPr/>
          </a:p>
        </p:txBody>
      </p:sp>
      <p:sp>
        <p:nvSpPr>
          <p:cNvPr id="468" name="Google Shape;468;p52"/>
          <p:cNvSpPr txBox="1"/>
          <p:nvPr>
            <p:ph idx="4" type="subTitle"/>
          </p:nvPr>
        </p:nvSpPr>
        <p:spPr>
          <a:xfrm>
            <a:off x="851000" y="3271450"/>
            <a:ext cx="3474000" cy="15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- </a:t>
            </a:r>
            <a:r>
              <a:rPr lang="en" sz="800"/>
              <a:t>Desarrollar programas a través de APIs avanzadas como Eleven Labs y Openai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- Aprender a hacer un uso eficiente y personalizado para las respuestas generadas por ChatGPT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- Uso y aplicación de Whisper, además de entender de una forma más profunda los sistemas de reconocimiento de voz: 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- Uso de Eleven labs y un mejor entendimiento de los sistemas del lenguaje natural: 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- Redacción de un manual de usuario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- Fundamentos de la aceleración por GPU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- Biblioteca Pytube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- Utilizar LaTeX para la elaboración de la memoria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- Uso e instalación de APIs locales como Whisper</a:t>
            </a:r>
            <a:endParaRPr sz="800"/>
          </a:p>
        </p:txBody>
      </p:sp>
      <p:sp>
        <p:nvSpPr>
          <p:cNvPr id="469" name="Google Shape;469;p52"/>
          <p:cNvSpPr txBox="1"/>
          <p:nvPr>
            <p:ph idx="5" type="title"/>
          </p:nvPr>
        </p:nvSpPr>
        <p:spPr>
          <a:xfrm>
            <a:off x="4816130" y="959975"/>
            <a:ext cx="38097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APLICACIÓN DE LO APRENDIDO</a:t>
            </a:r>
            <a:endParaRPr/>
          </a:p>
        </p:txBody>
      </p:sp>
      <p:sp>
        <p:nvSpPr>
          <p:cNvPr id="470" name="Google Shape;470;p52"/>
          <p:cNvSpPr txBox="1"/>
          <p:nvPr>
            <p:ph idx="6" type="subTitle"/>
          </p:nvPr>
        </p:nvSpPr>
        <p:spPr>
          <a:xfrm>
            <a:off x="4816125" y="1443525"/>
            <a:ext cx="34740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Expresión oral y escrita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Informática I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Protocolos para transmisión de audio y video en internet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Informática II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Transmisión digital del sonido</a:t>
            </a:r>
            <a:endParaRPr sz="1100"/>
          </a:p>
        </p:txBody>
      </p:sp>
      <p:sp>
        <p:nvSpPr>
          <p:cNvPr id="471" name="Google Shape;471;p52"/>
          <p:cNvSpPr txBox="1"/>
          <p:nvPr>
            <p:ph idx="7" type="title"/>
          </p:nvPr>
        </p:nvSpPr>
        <p:spPr>
          <a:xfrm>
            <a:off x="5189313" y="300817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TRABAJOS FUTUROS</a:t>
            </a:r>
            <a:endParaRPr/>
          </a:p>
        </p:txBody>
      </p:sp>
      <p:sp>
        <p:nvSpPr>
          <p:cNvPr id="472" name="Google Shape;472;p52"/>
          <p:cNvSpPr txBox="1"/>
          <p:nvPr>
            <p:ph idx="8" type="subTitle"/>
          </p:nvPr>
        </p:nvSpPr>
        <p:spPr>
          <a:xfrm>
            <a:off x="4870450" y="3383775"/>
            <a:ext cx="34197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Integración con más servicios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Mejora de la comprensión del lenguaje natural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Interfaz de usuario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Desarrollo de aplicaciones móviles</a:t>
            </a:r>
            <a:endParaRPr sz="1100"/>
          </a:p>
        </p:txBody>
      </p:sp>
      <p:cxnSp>
        <p:nvCxnSpPr>
          <p:cNvPr id="473" name="Google Shape;473;p5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474" name="Google Shape;474;p52"/>
          <p:cNvCxnSpPr/>
          <p:nvPr/>
        </p:nvCxnSpPr>
        <p:spPr>
          <a:xfrm>
            <a:off x="1348500" y="2891397"/>
            <a:ext cx="6447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475" name="Google Shape;475;p52"/>
          <p:cNvCxnSpPr/>
          <p:nvPr/>
        </p:nvCxnSpPr>
        <p:spPr>
          <a:xfrm>
            <a:off x="4560350" y="959975"/>
            <a:ext cx="11700" cy="3571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3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  <p:cxnSp>
        <p:nvCxnSpPr>
          <p:cNvPr id="481" name="Google Shape;481;p5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482" name="Google Shape;482;p53"/>
          <p:cNvSpPr txBox="1"/>
          <p:nvPr/>
        </p:nvSpPr>
        <p:spPr>
          <a:xfrm>
            <a:off x="856850" y="11257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TRABAJOS FUTUROS</a:t>
            </a:r>
            <a:endParaRPr/>
          </a:p>
        </p:txBody>
      </p:sp>
      <p:sp>
        <p:nvSpPr>
          <p:cNvPr id="483" name="Google Shape;483;p53"/>
          <p:cNvSpPr txBox="1"/>
          <p:nvPr/>
        </p:nvSpPr>
        <p:spPr>
          <a:xfrm>
            <a:off x="856850" y="1559538"/>
            <a:ext cx="3000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-"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Integración con más servicios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-"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Mejora de la comprensión del lenguaje natural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-"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Interfaz de usuario 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-"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Desarrollo de aplicaciones móviles</a:t>
            </a:r>
            <a:endParaRPr/>
          </a:p>
        </p:txBody>
      </p:sp>
      <p:pic>
        <p:nvPicPr>
          <p:cNvPr id="484" name="Google Shape;48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63" y="2845700"/>
            <a:ext cx="4927431" cy="19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3400" y="139750"/>
            <a:ext cx="2212476" cy="4315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4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  <p:cxnSp>
        <p:nvCxnSpPr>
          <p:cNvPr id="491" name="Google Shape;491;p5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492" name="Google Shape;492;p54"/>
          <p:cNvSpPr txBox="1"/>
          <p:nvPr/>
        </p:nvSpPr>
        <p:spPr>
          <a:xfrm>
            <a:off x="856850" y="11257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Aplicación de lo aprendido</a:t>
            </a:r>
            <a:endParaRPr sz="2100"/>
          </a:p>
        </p:txBody>
      </p:sp>
      <p:sp>
        <p:nvSpPr>
          <p:cNvPr id="493" name="Google Shape;493;p54"/>
          <p:cNvSpPr txBox="1"/>
          <p:nvPr/>
        </p:nvSpPr>
        <p:spPr>
          <a:xfrm>
            <a:off x="819800" y="2022400"/>
            <a:ext cx="3816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-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Expresión oral y escrita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-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Informática I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-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Protocolos para transmisión de audio y video en internet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-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Informática II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-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Transmisión digital del sonido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4" name="Google Shape;49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9725" y="341312"/>
            <a:ext cx="3201250" cy="159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0825" y="2459981"/>
            <a:ext cx="2206675" cy="2206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938500" y="414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CONTENIDOS</a:t>
            </a:r>
            <a:endParaRPr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772425" y="1300550"/>
            <a:ext cx="3923700" cy="3561300"/>
          </a:xfrm>
          <a:prstGeom prst="rect">
            <a:avLst/>
          </a:prstGeom>
        </p:spPr>
        <p:txBody>
          <a:bodyPr anchorCtr="0" anchor="t" bIns="274300" lIns="91425" spcFirstLastPara="1" rIns="0" wrap="square" tIns="91425">
            <a:no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" sz="1350"/>
              <a:t>Introducción</a:t>
            </a:r>
            <a:endParaRPr b="1" sz="1350"/>
          </a:p>
          <a:p>
            <a:pPr indent="-295275" lvl="0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Objetivos</a:t>
            </a:r>
            <a:endParaRPr sz="1050"/>
          </a:p>
          <a:p>
            <a:pPr indent="-295275" lvl="0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Planificación temporal</a:t>
            </a:r>
            <a:endParaRPr sz="10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" sz="1350"/>
              <a:t>Tecnologías aplicadas: </a:t>
            </a:r>
            <a:endParaRPr b="1" sz="1350"/>
          </a:p>
          <a:p>
            <a:pPr indent="-295275" lvl="0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Python </a:t>
            </a:r>
            <a:endParaRPr sz="1050"/>
          </a:p>
          <a:p>
            <a:pPr indent="-295275" lvl="0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Whisper </a:t>
            </a:r>
            <a:endParaRPr sz="1050"/>
          </a:p>
          <a:p>
            <a:pPr indent="-295275" lvl="0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Eleven Labs </a:t>
            </a:r>
            <a:endParaRPr sz="1050"/>
          </a:p>
          <a:p>
            <a:pPr indent="-295275" lvl="0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Speech Recognition </a:t>
            </a:r>
            <a:endParaRPr sz="1050"/>
          </a:p>
          <a:p>
            <a:pPr indent="-295275" lvl="0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Pytube</a:t>
            </a:r>
            <a:endParaRPr sz="1050"/>
          </a:p>
          <a:p>
            <a:pPr indent="-295275" lvl="0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ChatGPT</a:t>
            </a:r>
            <a:endParaRPr sz="10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" sz="1350"/>
              <a:t>Diseño e implementación</a:t>
            </a:r>
            <a:endParaRPr b="1" sz="1350"/>
          </a:p>
          <a:p>
            <a:pPr indent="-295275" lvl="0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Arquitectura general </a:t>
            </a:r>
            <a:endParaRPr sz="1050"/>
          </a:p>
          <a:p>
            <a:pPr indent="-295275" lvl="0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Consulta, síntesis de voz y descarga</a:t>
            </a:r>
            <a:endParaRPr sz="105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5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168" name="Google Shape;168;p3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69" name="Google Shape;169;p37"/>
          <p:cNvSpPr txBox="1"/>
          <p:nvPr>
            <p:ph idx="1" type="body"/>
          </p:nvPr>
        </p:nvSpPr>
        <p:spPr>
          <a:xfrm>
            <a:off x="4553675" y="1231975"/>
            <a:ext cx="4341000" cy="30399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/>
          </a:p>
          <a:p>
            <a:pPr indent="-314325" lvl="0" marL="457200" rtl="0" algn="l">
              <a:spcBef>
                <a:spcPts val="1600"/>
              </a:spcBef>
              <a:spcAft>
                <a:spcPts val="0"/>
              </a:spcAft>
              <a:buSzPts val="1350"/>
              <a:buChar char="●"/>
            </a:pPr>
            <a:r>
              <a:rPr b="1" lang="en" sz="1350"/>
              <a:t>Experimentos y validación</a:t>
            </a:r>
            <a:endParaRPr b="1" sz="13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Reconocimiento de voz</a:t>
            </a:r>
            <a:endParaRPr sz="10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Detección de comandos</a:t>
            </a:r>
            <a:endParaRPr sz="10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Consultas </a:t>
            </a:r>
            <a:endParaRPr sz="10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Descarga de audio y transcripción</a:t>
            </a:r>
            <a:endParaRPr sz="10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b="1" lang="en" sz="1350"/>
              <a:t>Conclusiones</a:t>
            </a:r>
            <a:endParaRPr b="1" sz="13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Consecución de objetivos</a:t>
            </a:r>
            <a:endParaRPr sz="10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Aplicación de lo aprendido</a:t>
            </a:r>
            <a:endParaRPr sz="10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Lecciones aprendidas</a:t>
            </a:r>
            <a:endParaRPr sz="1050"/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Trabajos futuros</a:t>
            </a:r>
            <a:endParaRPr sz="105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5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3275" y="-161350"/>
            <a:ext cx="9367276" cy="537867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5"/>
          <p:cNvSpPr txBox="1"/>
          <p:nvPr/>
        </p:nvSpPr>
        <p:spPr>
          <a:xfrm>
            <a:off x="856850" y="11257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Lecciones aprendidas</a:t>
            </a:r>
            <a:endParaRPr sz="2100"/>
          </a:p>
        </p:txBody>
      </p:sp>
      <p:sp>
        <p:nvSpPr>
          <p:cNvPr id="502" name="Google Shape;502;p55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  <p:cxnSp>
        <p:nvCxnSpPr>
          <p:cNvPr id="503" name="Google Shape;503;p5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504" name="Google Shape;504;p55"/>
          <p:cNvSpPr txBox="1"/>
          <p:nvPr/>
        </p:nvSpPr>
        <p:spPr>
          <a:xfrm>
            <a:off x="659000" y="2058975"/>
            <a:ext cx="3631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¿Qué he aprendido?</a:t>
            </a:r>
            <a:endParaRPr sz="2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9" name="Google Shape;509;p5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510" name="Google Shape;510;p56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  <p:sp>
        <p:nvSpPr>
          <p:cNvPr id="511" name="Google Shape;511;p56"/>
          <p:cNvSpPr txBox="1"/>
          <p:nvPr/>
        </p:nvSpPr>
        <p:spPr>
          <a:xfrm>
            <a:off x="856850" y="1125775"/>
            <a:ext cx="352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Consecución de objetivos</a:t>
            </a:r>
            <a:endParaRPr sz="2100"/>
          </a:p>
        </p:txBody>
      </p:sp>
      <p:pic>
        <p:nvPicPr>
          <p:cNvPr id="512" name="Google Shape;51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7050" y="724788"/>
            <a:ext cx="3707800" cy="346252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56"/>
          <p:cNvSpPr txBox="1"/>
          <p:nvPr/>
        </p:nvSpPr>
        <p:spPr>
          <a:xfrm>
            <a:off x="459950" y="1740250"/>
            <a:ext cx="4316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Creación de un asistente virtual conversacional</a:t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-"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Trabajar con tecnología de reconocimiento de voz automático</a:t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-"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Aprender sobre software de voz realista (Eleven Labs)</a:t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-"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Usar paquetes y librerías en Python (Pytube e ElevenLabs) </a:t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-"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Aprender y aplicar sobre el uso de los prompts1 en ChatGPT. </a:t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-"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Implementación y configuración de ChatGPT en Python</a:t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-"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Desarrollo y establecimiento de Whisper</a:t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ontserrat"/>
              <a:buChar char="-"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Elaboración de conversaciones más funcionales</a:t>
            </a:r>
            <a:endParaRPr sz="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7"/>
          <p:cNvSpPr txBox="1"/>
          <p:nvPr>
            <p:ph type="title"/>
          </p:nvPr>
        </p:nvSpPr>
        <p:spPr>
          <a:xfrm>
            <a:off x="2168200" y="764250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/>
              <a:t>FIN</a:t>
            </a:r>
            <a:endParaRPr sz="20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8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</a:t>
            </a:r>
            <a:endParaRPr/>
          </a:p>
        </p:txBody>
      </p:sp>
      <p:sp>
        <p:nvSpPr>
          <p:cNvPr id="175" name="Google Shape;175;p38"/>
          <p:cNvSpPr txBox="1"/>
          <p:nvPr>
            <p:ph idx="1" type="body"/>
          </p:nvPr>
        </p:nvSpPr>
        <p:spPr>
          <a:xfrm>
            <a:off x="938502" y="1999050"/>
            <a:ext cx="39600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Asistente virtual conversacional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Uso de apis y modelos locales</a:t>
            </a:r>
            <a:endParaRPr/>
          </a:p>
        </p:txBody>
      </p:sp>
      <p:sp>
        <p:nvSpPr>
          <p:cNvPr id="176" name="Google Shape;176;p38"/>
          <p:cNvSpPr txBox="1"/>
          <p:nvPr>
            <p:ph idx="2" type="body"/>
          </p:nvPr>
        </p:nvSpPr>
        <p:spPr>
          <a:xfrm>
            <a:off x="4673852" y="2182500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Creación de un asistente conversacional operado por voz con el que se pueda: </a:t>
            </a:r>
            <a:endParaRPr/>
          </a:p>
          <a:p>
            <a:pPr indent="-317500" lvl="0" marL="914400" rtl="0" algn="l"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Realizar consultas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Transcripción y descarga de audios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8"/>
          <p:cNvSpPr txBox="1"/>
          <p:nvPr>
            <p:ph idx="3" type="title"/>
          </p:nvPr>
        </p:nvSpPr>
        <p:spPr>
          <a:xfrm>
            <a:off x="1414949" y="1510263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es?</a:t>
            </a:r>
            <a:endParaRPr/>
          </a:p>
        </p:txBody>
      </p:sp>
      <p:sp>
        <p:nvSpPr>
          <p:cNvPr id="178" name="Google Shape;178;p38"/>
          <p:cNvSpPr txBox="1"/>
          <p:nvPr>
            <p:ph idx="4" type="title"/>
          </p:nvPr>
        </p:nvSpPr>
        <p:spPr>
          <a:xfrm>
            <a:off x="5667499" y="15436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</a:t>
            </a:r>
            <a:endParaRPr/>
          </a:p>
        </p:txBody>
      </p:sp>
      <p:cxnSp>
        <p:nvCxnSpPr>
          <p:cNvPr id="179" name="Google Shape;179;p3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180" name="Google Shape;1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249" y="3008350"/>
            <a:ext cx="2705951" cy="157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>
            <p:ph type="title"/>
          </p:nvPr>
        </p:nvSpPr>
        <p:spPr>
          <a:xfrm>
            <a:off x="916250" y="36207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INTRODUCCIÓN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Desarrollo temporal</a:t>
            </a:r>
            <a:endParaRPr sz="1900"/>
          </a:p>
        </p:txBody>
      </p:sp>
      <p:cxnSp>
        <p:nvCxnSpPr>
          <p:cNvPr id="186" name="Google Shape;186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87" name="Google Shape;187;p39"/>
          <p:cNvSpPr/>
          <p:nvPr/>
        </p:nvSpPr>
        <p:spPr>
          <a:xfrm rot="-2047109">
            <a:off x="2130311" y="2390252"/>
            <a:ext cx="1146181" cy="1135172"/>
          </a:xfrm>
          <a:prstGeom prst="ellipse">
            <a:avLst/>
          </a:prstGeom>
          <a:solidFill>
            <a:srgbClr val="A1C3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8" name="Google Shape;188;p39"/>
          <p:cNvGrpSpPr/>
          <p:nvPr/>
        </p:nvGrpSpPr>
        <p:grpSpPr>
          <a:xfrm>
            <a:off x="439912" y="1794096"/>
            <a:ext cx="2098310" cy="1869518"/>
            <a:chOff x="1978637" y="1202068"/>
            <a:chExt cx="2407147" cy="2190413"/>
          </a:xfrm>
        </p:grpSpPr>
        <p:sp>
          <p:nvSpPr>
            <p:cNvPr id="189" name="Google Shape;189;p39"/>
            <p:cNvSpPr/>
            <p:nvPr/>
          </p:nvSpPr>
          <p:spPr>
            <a:xfrm rot="-2081187">
              <a:off x="2278971" y="1519484"/>
              <a:ext cx="1601327" cy="1555582"/>
            </a:xfrm>
            <a:custGeom>
              <a:rect b="b" l="l" r="r" t="t"/>
              <a:pathLst>
                <a:path extrusionOk="0" h="240" w="246">
                  <a:moveTo>
                    <a:pt x="246" y="29"/>
                  </a:moveTo>
                  <a:cubicBezTo>
                    <a:pt x="241" y="19"/>
                    <a:pt x="235" y="9"/>
                    <a:pt x="228" y="0"/>
                  </a:cubicBezTo>
                  <a:cubicBezTo>
                    <a:pt x="111" y="25"/>
                    <a:pt x="19" y="120"/>
                    <a:pt x="0" y="240"/>
                  </a:cubicBezTo>
                  <a:cubicBezTo>
                    <a:pt x="11" y="237"/>
                    <a:pt x="22" y="234"/>
                    <a:pt x="34" y="232"/>
                  </a:cubicBezTo>
                  <a:cubicBezTo>
                    <a:pt x="56" y="128"/>
                    <a:pt x="140" y="46"/>
                    <a:pt x="246" y="29"/>
                  </a:cubicBezTo>
                  <a:close/>
                </a:path>
              </a:pathLst>
            </a:custGeom>
            <a:solidFill>
              <a:srgbClr val="A1C3FA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9"/>
            <p:cNvSpPr/>
            <p:nvPr/>
          </p:nvSpPr>
          <p:spPr>
            <a:xfrm rot="-2081188">
              <a:off x="2605674" y="1601249"/>
              <a:ext cx="1541190" cy="1320966"/>
            </a:xfrm>
            <a:custGeom>
              <a:rect b="b" l="l" r="r" t="t"/>
              <a:pathLst>
                <a:path extrusionOk="0" h="213" w="248">
                  <a:moveTo>
                    <a:pt x="142" y="213"/>
                  </a:moveTo>
                  <a:cubicBezTo>
                    <a:pt x="152" y="188"/>
                    <a:pt x="170" y="167"/>
                    <a:pt x="194" y="153"/>
                  </a:cubicBezTo>
                  <a:cubicBezTo>
                    <a:pt x="211" y="143"/>
                    <a:pt x="230" y="137"/>
                    <a:pt x="248" y="136"/>
                  </a:cubicBezTo>
                  <a:cubicBezTo>
                    <a:pt x="247" y="87"/>
                    <a:pt x="234" y="41"/>
                    <a:pt x="212" y="0"/>
                  </a:cubicBezTo>
                  <a:cubicBezTo>
                    <a:pt x="106" y="17"/>
                    <a:pt x="22" y="99"/>
                    <a:pt x="0" y="203"/>
                  </a:cubicBezTo>
                  <a:cubicBezTo>
                    <a:pt x="46" y="195"/>
                    <a:pt x="95" y="198"/>
                    <a:pt x="142" y="213"/>
                  </a:cubicBezTo>
                  <a:close/>
                </a:path>
              </a:pathLst>
            </a:custGeom>
            <a:solidFill>
              <a:srgbClr val="0C58D3"/>
            </a:solidFill>
            <a:ln cap="flat" cmpd="sng" w="127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9"/>
            <p:cNvSpPr txBox="1"/>
            <p:nvPr/>
          </p:nvSpPr>
          <p:spPr>
            <a:xfrm rot="-4432199">
              <a:off x="2798390" y="1964894"/>
              <a:ext cx="1304451" cy="5625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Aplicación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2" name="Google Shape;192;p39"/>
          <p:cNvGrpSpPr/>
          <p:nvPr/>
        </p:nvGrpSpPr>
        <p:grpSpPr>
          <a:xfrm>
            <a:off x="1214396" y="2987169"/>
            <a:ext cx="1837548" cy="2080119"/>
            <a:chOff x="2867112" y="2599927"/>
            <a:chExt cx="2108006" cy="2437164"/>
          </a:xfrm>
        </p:grpSpPr>
        <p:sp>
          <p:nvSpPr>
            <p:cNvPr id="193" name="Google Shape;193;p39"/>
            <p:cNvSpPr/>
            <p:nvPr/>
          </p:nvSpPr>
          <p:spPr>
            <a:xfrm rot="-2081188">
              <a:off x="3325156" y="2966530"/>
              <a:ext cx="1061085" cy="1941128"/>
            </a:xfrm>
            <a:custGeom>
              <a:rect b="b" l="l" r="r" t="t"/>
              <a:pathLst>
                <a:path extrusionOk="0" h="300" w="163">
                  <a:moveTo>
                    <a:pt x="32" y="39"/>
                  </a:moveTo>
                  <a:cubicBezTo>
                    <a:pt x="32" y="26"/>
                    <a:pt x="33" y="13"/>
                    <a:pt x="35" y="0"/>
                  </a:cubicBezTo>
                  <a:cubicBezTo>
                    <a:pt x="24" y="2"/>
                    <a:pt x="13" y="5"/>
                    <a:pt x="2" y="8"/>
                  </a:cubicBezTo>
                  <a:cubicBezTo>
                    <a:pt x="1" y="19"/>
                    <a:pt x="0" y="29"/>
                    <a:pt x="0" y="39"/>
                  </a:cubicBezTo>
                  <a:cubicBezTo>
                    <a:pt x="0" y="153"/>
                    <a:pt x="65" y="252"/>
                    <a:pt x="160" y="300"/>
                  </a:cubicBezTo>
                  <a:cubicBezTo>
                    <a:pt x="160" y="289"/>
                    <a:pt x="161" y="277"/>
                    <a:pt x="163" y="265"/>
                  </a:cubicBezTo>
                  <a:cubicBezTo>
                    <a:pt x="85" y="220"/>
                    <a:pt x="32" y="136"/>
                    <a:pt x="32" y="39"/>
                  </a:cubicBezTo>
                  <a:close/>
                </a:path>
              </a:pathLst>
            </a:custGeom>
            <a:solidFill>
              <a:srgbClr val="A1C3FA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9"/>
            <p:cNvSpPr/>
            <p:nvPr/>
          </p:nvSpPr>
          <p:spPr>
            <a:xfrm rot="-2081187">
              <a:off x="3456358" y="2773799"/>
              <a:ext cx="1138968" cy="1690435"/>
            </a:xfrm>
            <a:custGeom>
              <a:rect b="b" l="l" r="r" t="t"/>
              <a:pathLst>
                <a:path extrusionOk="0" h="273" w="183">
                  <a:moveTo>
                    <a:pt x="156" y="108"/>
                  </a:moveTo>
                  <a:cubicBezTo>
                    <a:pt x="139" y="79"/>
                    <a:pt x="136" y="46"/>
                    <a:pt x="144" y="16"/>
                  </a:cubicBezTo>
                  <a:cubicBezTo>
                    <a:pt x="97" y="2"/>
                    <a:pt x="48" y="0"/>
                    <a:pt x="3" y="8"/>
                  </a:cubicBezTo>
                  <a:cubicBezTo>
                    <a:pt x="1" y="21"/>
                    <a:pt x="0" y="34"/>
                    <a:pt x="0" y="47"/>
                  </a:cubicBezTo>
                  <a:cubicBezTo>
                    <a:pt x="0" y="144"/>
                    <a:pt x="53" y="228"/>
                    <a:pt x="131" y="273"/>
                  </a:cubicBezTo>
                  <a:cubicBezTo>
                    <a:pt x="138" y="227"/>
                    <a:pt x="155" y="182"/>
                    <a:pt x="183" y="141"/>
                  </a:cubicBezTo>
                  <a:cubicBezTo>
                    <a:pt x="173" y="132"/>
                    <a:pt x="163" y="121"/>
                    <a:pt x="156" y="108"/>
                  </a:cubicBezTo>
                  <a:close/>
                </a:path>
              </a:pathLst>
            </a:custGeom>
            <a:solidFill>
              <a:srgbClr val="0D5DDF"/>
            </a:solidFill>
            <a:ln cap="flat" cmpd="sng" w="127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9"/>
            <p:cNvSpPr txBox="1"/>
            <p:nvPr/>
          </p:nvSpPr>
          <p:spPr>
            <a:xfrm rot="2156063">
              <a:off x="3231785" y="3231412"/>
              <a:ext cx="1304574" cy="5628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Solución de problemas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6" name="Google Shape;196;p39"/>
          <p:cNvGrpSpPr/>
          <p:nvPr/>
        </p:nvGrpSpPr>
        <p:grpSpPr>
          <a:xfrm>
            <a:off x="2496147" y="2871508"/>
            <a:ext cx="2113442" cy="1790252"/>
            <a:chOff x="4337515" y="2464414"/>
            <a:chExt cx="2424506" cy="2097542"/>
          </a:xfrm>
        </p:grpSpPr>
        <p:sp>
          <p:nvSpPr>
            <p:cNvPr id="197" name="Google Shape;197;p39"/>
            <p:cNvSpPr/>
            <p:nvPr/>
          </p:nvSpPr>
          <p:spPr>
            <a:xfrm rot="-2081187">
              <a:off x="4648818" y="3375680"/>
              <a:ext cx="2119401" cy="640096"/>
            </a:xfrm>
            <a:custGeom>
              <a:rect b="b" l="l" r="r" t="t"/>
              <a:pathLst>
                <a:path extrusionOk="0" h="99" w="326">
                  <a:moveTo>
                    <a:pt x="119" y="67"/>
                  </a:moveTo>
                  <a:cubicBezTo>
                    <a:pt x="77" y="67"/>
                    <a:pt x="37" y="57"/>
                    <a:pt x="2" y="40"/>
                  </a:cubicBezTo>
                  <a:cubicBezTo>
                    <a:pt x="1" y="51"/>
                    <a:pt x="0" y="63"/>
                    <a:pt x="0" y="74"/>
                  </a:cubicBezTo>
                  <a:cubicBezTo>
                    <a:pt x="36" y="90"/>
                    <a:pt x="76" y="99"/>
                    <a:pt x="119" y="99"/>
                  </a:cubicBezTo>
                  <a:cubicBezTo>
                    <a:pt x="200" y="99"/>
                    <a:pt x="273" y="67"/>
                    <a:pt x="326" y="14"/>
                  </a:cubicBezTo>
                  <a:cubicBezTo>
                    <a:pt x="315" y="10"/>
                    <a:pt x="304" y="5"/>
                    <a:pt x="294" y="0"/>
                  </a:cubicBezTo>
                  <a:cubicBezTo>
                    <a:pt x="247" y="42"/>
                    <a:pt x="186" y="67"/>
                    <a:pt x="119" y="67"/>
                  </a:cubicBezTo>
                  <a:close/>
                </a:path>
              </a:pathLst>
            </a:custGeom>
            <a:solidFill>
              <a:srgbClr val="A1C3FA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9"/>
            <p:cNvSpPr/>
            <p:nvPr/>
          </p:nvSpPr>
          <p:spPr>
            <a:xfrm rot="-2081187">
              <a:off x="4457034" y="2893418"/>
              <a:ext cx="1815979" cy="987157"/>
            </a:xfrm>
            <a:custGeom>
              <a:rect b="b" l="l" r="r" t="t"/>
              <a:pathLst>
                <a:path extrusionOk="0" h="159" w="292">
                  <a:moveTo>
                    <a:pt x="182" y="1"/>
                  </a:moveTo>
                  <a:cubicBezTo>
                    <a:pt x="181" y="2"/>
                    <a:pt x="179" y="3"/>
                    <a:pt x="177" y="4"/>
                  </a:cubicBezTo>
                  <a:cubicBezTo>
                    <a:pt x="137" y="27"/>
                    <a:pt x="88" y="24"/>
                    <a:pt x="51" y="0"/>
                  </a:cubicBezTo>
                  <a:cubicBezTo>
                    <a:pt x="23" y="41"/>
                    <a:pt x="6" y="86"/>
                    <a:pt x="0" y="132"/>
                  </a:cubicBezTo>
                  <a:cubicBezTo>
                    <a:pt x="35" y="149"/>
                    <a:pt x="75" y="159"/>
                    <a:pt x="117" y="159"/>
                  </a:cubicBezTo>
                  <a:cubicBezTo>
                    <a:pt x="184" y="159"/>
                    <a:pt x="245" y="134"/>
                    <a:pt x="292" y="92"/>
                  </a:cubicBezTo>
                  <a:cubicBezTo>
                    <a:pt x="250" y="71"/>
                    <a:pt x="212" y="41"/>
                    <a:pt x="182" y="1"/>
                  </a:cubicBezTo>
                  <a:close/>
                </a:path>
              </a:pathLst>
            </a:custGeom>
            <a:solidFill>
              <a:srgbClr val="0E65F0"/>
            </a:solidFill>
            <a:ln cap="flat" cmpd="sng" w="127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9"/>
            <p:cNvSpPr txBox="1"/>
            <p:nvPr/>
          </p:nvSpPr>
          <p:spPr>
            <a:xfrm rot="-2245873">
              <a:off x="4639442" y="3207930"/>
              <a:ext cx="1304523" cy="5630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Pruebas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0" name="Google Shape;200;p39"/>
          <p:cNvGrpSpPr/>
          <p:nvPr/>
        </p:nvGrpSpPr>
        <p:grpSpPr>
          <a:xfrm>
            <a:off x="1559575" y="829014"/>
            <a:ext cx="2043355" cy="2023366"/>
            <a:chOff x="3263096" y="71333"/>
            <a:chExt cx="2344104" cy="2370669"/>
          </a:xfrm>
        </p:grpSpPr>
        <p:sp>
          <p:nvSpPr>
            <p:cNvPr id="201" name="Google Shape;201;p39"/>
            <p:cNvSpPr/>
            <p:nvPr/>
          </p:nvSpPr>
          <p:spPr>
            <a:xfrm rot="-2081187">
              <a:off x="3407226" y="525393"/>
              <a:ext cx="1943480" cy="1113468"/>
            </a:xfrm>
            <a:custGeom>
              <a:rect b="b" l="l" r="r" t="t"/>
              <a:pathLst>
                <a:path extrusionOk="0" h="172" w="299">
                  <a:moveTo>
                    <a:pt x="45" y="32"/>
                  </a:moveTo>
                  <a:cubicBezTo>
                    <a:pt x="146" y="32"/>
                    <a:pt x="233" y="89"/>
                    <a:pt x="276" y="172"/>
                  </a:cubicBezTo>
                  <a:cubicBezTo>
                    <a:pt x="284" y="164"/>
                    <a:pt x="292" y="155"/>
                    <a:pt x="299" y="146"/>
                  </a:cubicBezTo>
                  <a:cubicBezTo>
                    <a:pt x="248" y="59"/>
                    <a:pt x="153" y="0"/>
                    <a:pt x="45" y="0"/>
                  </a:cubicBezTo>
                  <a:cubicBezTo>
                    <a:pt x="30" y="0"/>
                    <a:pt x="14" y="1"/>
                    <a:pt x="0" y="3"/>
                  </a:cubicBezTo>
                  <a:cubicBezTo>
                    <a:pt x="6" y="13"/>
                    <a:pt x="12" y="23"/>
                    <a:pt x="18" y="33"/>
                  </a:cubicBezTo>
                  <a:cubicBezTo>
                    <a:pt x="27" y="32"/>
                    <a:pt x="36" y="32"/>
                    <a:pt x="45" y="32"/>
                  </a:cubicBezTo>
                  <a:close/>
                </a:path>
              </a:pathLst>
            </a:custGeom>
            <a:solidFill>
              <a:srgbClr val="A1C3FA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9"/>
            <p:cNvSpPr/>
            <p:nvPr/>
          </p:nvSpPr>
          <p:spPr>
            <a:xfrm rot="-2081187">
              <a:off x="3761328" y="760580"/>
              <a:ext cx="1606237" cy="1343790"/>
            </a:xfrm>
            <a:custGeom>
              <a:rect b="b" l="l" r="r" t="t"/>
              <a:pathLst>
                <a:path extrusionOk="0" h="217" w="258">
                  <a:moveTo>
                    <a:pt x="132" y="200"/>
                  </a:moveTo>
                  <a:cubicBezTo>
                    <a:pt x="135" y="205"/>
                    <a:pt x="138" y="211"/>
                    <a:pt x="140" y="217"/>
                  </a:cubicBezTo>
                  <a:cubicBezTo>
                    <a:pt x="186" y="200"/>
                    <a:pt x="227" y="174"/>
                    <a:pt x="258" y="140"/>
                  </a:cubicBezTo>
                  <a:cubicBezTo>
                    <a:pt x="215" y="57"/>
                    <a:pt x="128" y="0"/>
                    <a:pt x="27" y="0"/>
                  </a:cubicBezTo>
                  <a:cubicBezTo>
                    <a:pt x="18" y="0"/>
                    <a:pt x="9" y="0"/>
                    <a:pt x="0" y="1"/>
                  </a:cubicBezTo>
                  <a:cubicBezTo>
                    <a:pt x="21" y="43"/>
                    <a:pt x="34" y="90"/>
                    <a:pt x="34" y="140"/>
                  </a:cubicBezTo>
                  <a:cubicBezTo>
                    <a:pt x="74" y="142"/>
                    <a:pt x="111" y="163"/>
                    <a:pt x="132" y="200"/>
                  </a:cubicBezTo>
                  <a:close/>
                </a:path>
              </a:pathLst>
            </a:custGeom>
            <a:solidFill>
              <a:srgbClr val="0944A1"/>
            </a:solidFill>
            <a:ln cap="flat" cmpd="sng" w="127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9"/>
            <p:cNvSpPr txBox="1"/>
            <p:nvPr/>
          </p:nvSpPr>
          <p:spPr>
            <a:xfrm>
              <a:off x="3919788" y="1123225"/>
              <a:ext cx="1304400" cy="5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¿Qué puedo mejorar?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4" name="Google Shape;204;p39"/>
          <p:cNvGrpSpPr/>
          <p:nvPr/>
        </p:nvGrpSpPr>
        <p:grpSpPr>
          <a:xfrm>
            <a:off x="2719120" y="1454666"/>
            <a:ext cx="1977662" cy="2085954"/>
            <a:chOff x="4593307" y="804376"/>
            <a:chExt cx="2268741" cy="2444000"/>
          </a:xfrm>
        </p:grpSpPr>
        <p:sp>
          <p:nvSpPr>
            <p:cNvPr id="205" name="Google Shape;205;p39"/>
            <p:cNvSpPr/>
            <p:nvPr/>
          </p:nvSpPr>
          <p:spPr>
            <a:xfrm rot="-2081188">
              <a:off x="5623193" y="814800"/>
              <a:ext cx="698156" cy="2118270"/>
            </a:xfrm>
            <a:custGeom>
              <a:rect b="b" l="l" r="r" t="t"/>
              <a:pathLst>
                <a:path extrusionOk="0" h="328" w="107">
                  <a:moveTo>
                    <a:pt x="52" y="26"/>
                  </a:moveTo>
                  <a:cubicBezTo>
                    <a:pt x="67" y="59"/>
                    <a:pt x="75" y="95"/>
                    <a:pt x="75" y="132"/>
                  </a:cubicBezTo>
                  <a:cubicBezTo>
                    <a:pt x="75" y="204"/>
                    <a:pt x="46" y="268"/>
                    <a:pt x="0" y="315"/>
                  </a:cubicBezTo>
                  <a:cubicBezTo>
                    <a:pt x="10" y="320"/>
                    <a:pt x="21" y="325"/>
                    <a:pt x="32" y="328"/>
                  </a:cubicBezTo>
                  <a:cubicBezTo>
                    <a:pt x="78" y="276"/>
                    <a:pt x="107" y="208"/>
                    <a:pt x="107" y="132"/>
                  </a:cubicBezTo>
                  <a:cubicBezTo>
                    <a:pt x="107" y="85"/>
                    <a:pt x="95" y="40"/>
                    <a:pt x="75" y="0"/>
                  </a:cubicBezTo>
                  <a:cubicBezTo>
                    <a:pt x="68" y="9"/>
                    <a:pt x="60" y="18"/>
                    <a:pt x="52" y="26"/>
                  </a:cubicBezTo>
                  <a:close/>
                </a:path>
              </a:pathLst>
            </a:custGeom>
            <a:solidFill>
              <a:srgbClr val="A1C3FA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9"/>
            <p:cNvSpPr/>
            <p:nvPr/>
          </p:nvSpPr>
          <p:spPr>
            <a:xfrm rot="-2081187">
              <a:off x="5001092" y="1289142"/>
              <a:ext cx="1148261" cy="1791718"/>
            </a:xfrm>
            <a:custGeom>
              <a:rect b="b" l="l" r="r" t="t"/>
              <a:pathLst>
                <a:path extrusionOk="0" h="289" w="184">
                  <a:moveTo>
                    <a:pt x="161" y="0"/>
                  </a:moveTo>
                  <a:cubicBezTo>
                    <a:pt x="128" y="34"/>
                    <a:pt x="87" y="60"/>
                    <a:pt x="40" y="76"/>
                  </a:cubicBezTo>
                  <a:cubicBezTo>
                    <a:pt x="52" y="121"/>
                    <a:pt x="36" y="170"/>
                    <a:pt x="0" y="200"/>
                  </a:cubicBezTo>
                  <a:cubicBezTo>
                    <a:pt x="29" y="240"/>
                    <a:pt x="67" y="270"/>
                    <a:pt x="109" y="289"/>
                  </a:cubicBezTo>
                  <a:cubicBezTo>
                    <a:pt x="155" y="242"/>
                    <a:pt x="184" y="178"/>
                    <a:pt x="184" y="106"/>
                  </a:cubicBezTo>
                  <a:cubicBezTo>
                    <a:pt x="184" y="69"/>
                    <a:pt x="176" y="33"/>
                    <a:pt x="161" y="0"/>
                  </a:cubicBezTo>
                  <a:close/>
                </a:path>
              </a:pathLst>
            </a:custGeom>
            <a:solidFill>
              <a:srgbClr val="307BF3"/>
            </a:solidFill>
            <a:ln cap="flat" cmpd="sng" w="127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9"/>
            <p:cNvSpPr txBox="1"/>
            <p:nvPr/>
          </p:nvSpPr>
          <p:spPr>
            <a:xfrm rot="4352156">
              <a:off x="5075397" y="2015807"/>
              <a:ext cx="1304532" cy="562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Investigación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8" name="Google Shape;208;p39"/>
          <p:cNvSpPr txBox="1"/>
          <p:nvPr/>
        </p:nvSpPr>
        <p:spPr>
          <a:xfrm>
            <a:off x="4696775" y="1303475"/>
            <a:ext cx="4304700" cy="3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b="1"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SPRINT 1 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Reconocimiento de voz automático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b="1"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SPRINT 2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Integración con ChatGPT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b="1"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SPRINT 3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Personalidad y contexto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b="1"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SPRINT 4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Descarga y transcripción de audio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Generación realista de voz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b="1"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SPRINT 5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Creación de la memoria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0"/>
          <p:cNvSpPr txBox="1"/>
          <p:nvPr>
            <p:ph idx="6" type="title"/>
          </p:nvPr>
        </p:nvSpPr>
        <p:spPr>
          <a:xfrm>
            <a:off x="581600" y="1857913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4" name="Google Shape;214;p40"/>
          <p:cNvSpPr txBox="1"/>
          <p:nvPr>
            <p:ph type="title"/>
          </p:nvPr>
        </p:nvSpPr>
        <p:spPr>
          <a:xfrm>
            <a:off x="2470447" y="2702788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WHISPER</a:t>
            </a:r>
            <a:endParaRPr/>
          </a:p>
        </p:txBody>
      </p:sp>
      <p:sp>
        <p:nvSpPr>
          <p:cNvPr id="215" name="Google Shape;215;p40"/>
          <p:cNvSpPr txBox="1"/>
          <p:nvPr>
            <p:ph idx="2" type="title"/>
          </p:nvPr>
        </p:nvSpPr>
        <p:spPr>
          <a:xfrm>
            <a:off x="4461253" y="2702788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ELEVEN LABS</a:t>
            </a:r>
            <a:endParaRPr/>
          </a:p>
        </p:txBody>
      </p:sp>
      <p:sp>
        <p:nvSpPr>
          <p:cNvPr id="216" name="Google Shape;216;p40"/>
          <p:cNvSpPr txBox="1"/>
          <p:nvPr>
            <p:ph idx="4" type="title"/>
          </p:nvPr>
        </p:nvSpPr>
        <p:spPr>
          <a:xfrm>
            <a:off x="546497" y="2684900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</p:txBody>
      </p:sp>
      <p:sp>
        <p:nvSpPr>
          <p:cNvPr id="217" name="Google Shape;217;p40"/>
          <p:cNvSpPr txBox="1"/>
          <p:nvPr>
            <p:ph idx="7" type="title"/>
          </p:nvPr>
        </p:nvSpPr>
        <p:spPr>
          <a:xfrm>
            <a:off x="2470450" y="1857913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8" name="Google Shape;218;p40"/>
          <p:cNvSpPr txBox="1"/>
          <p:nvPr>
            <p:ph idx="8" type="title"/>
          </p:nvPr>
        </p:nvSpPr>
        <p:spPr>
          <a:xfrm>
            <a:off x="4461250" y="1857913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219" name="Google Shape;219;p40"/>
          <p:cNvCxnSpPr/>
          <p:nvPr/>
        </p:nvCxnSpPr>
        <p:spPr>
          <a:xfrm>
            <a:off x="1416500" y="2633373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220" name="Google Shape;220;p40"/>
          <p:cNvCxnSpPr/>
          <p:nvPr/>
        </p:nvCxnSpPr>
        <p:spPr>
          <a:xfrm>
            <a:off x="3305350" y="2633373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221" name="Google Shape;221;p40"/>
          <p:cNvCxnSpPr/>
          <p:nvPr/>
        </p:nvCxnSpPr>
        <p:spPr>
          <a:xfrm>
            <a:off x="5296150" y="2633373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22" name="Google Shape;222;p40"/>
          <p:cNvSpPr txBox="1"/>
          <p:nvPr>
            <p:ph idx="6" type="title"/>
          </p:nvPr>
        </p:nvSpPr>
        <p:spPr>
          <a:xfrm>
            <a:off x="1600225" y="708325"/>
            <a:ext cx="5735700" cy="9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TECNOLOGÍAS APLICADAS</a:t>
            </a:r>
            <a:endParaRPr/>
          </a:p>
        </p:txBody>
      </p:sp>
      <p:sp>
        <p:nvSpPr>
          <p:cNvPr id="223" name="Google Shape;223;p40"/>
          <p:cNvSpPr txBox="1"/>
          <p:nvPr>
            <p:ph idx="6" type="title"/>
          </p:nvPr>
        </p:nvSpPr>
        <p:spPr>
          <a:xfrm>
            <a:off x="6627450" y="1857913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24" name="Google Shape;224;p40"/>
          <p:cNvSpPr txBox="1"/>
          <p:nvPr>
            <p:ph idx="4" type="title"/>
          </p:nvPr>
        </p:nvSpPr>
        <p:spPr>
          <a:xfrm>
            <a:off x="6627447" y="2702788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SPEECH RECOGNITION </a:t>
            </a:r>
            <a:endParaRPr/>
          </a:p>
        </p:txBody>
      </p:sp>
      <p:cxnSp>
        <p:nvCxnSpPr>
          <p:cNvPr id="225" name="Google Shape;225;p40"/>
          <p:cNvCxnSpPr/>
          <p:nvPr/>
        </p:nvCxnSpPr>
        <p:spPr>
          <a:xfrm>
            <a:off x="7462350" y="2633373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26" name="Google Shape;226;p40"/>
          <p:cNvSpPr txBox="1"/>
          <p:nvPr>
            <p:ph idx="2" type="title"/>
          </p:nvPr>
        </p:nvSpPr>
        <p:spPr>
          <a:xfrm>
            <a:off x="2813853" y="426572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PYTUBE</a:t>
            </a:r>
            <a:endParaRPr/>
          </a:p>
        </p:txBody>
      </p:sp>
      <p:sp>
        <p:nvSpPr>
          <p:cNvPr id="227" name="Google Shape;227;p40"/>
          <p:cNvSpPr txBox="1"/>
          <p:nvPr>
            <p:ph idx="8" type="title"/>
          </p:nvPr>
        </p:nvSpPr>
        <p:spPr>
          <a:xfrm>
            <a:off x="2362350" y="3442575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228" name="Google Shape;228;p40"/>
          <p:cNvCxnSpPr/>
          <p:nvPr/>
        </p:nvCxnSpPr>
        <p:spPr>
          <a:xfrm>
            <a:off x="3167550" y="421611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29" name="Google Shape;229;p40"/>
          <p:cNvSpPr txBox="1"/>
          <p:nvPr>
            <p:ph idx="2" type="title"/>
          </p:nvPr>
        </p:nvSpPr>
        <p:spPr>
          <a:xfrm>
            <a:off x="4470453" y="43142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CHATGPT</a:t>
            </a:r>
            <a:endParaRPr/>
          </a:p>
        </p:txBody>
      </p:sp>
      <p:sp>
        <p:nvSpPr>
          <p:cNvPr id="230" name="Google Shape;230;p40"/>
          <p:cNvSpPr txBox="1"/>
          <p:nvPr>
            <p:ph idx="8" type="title"/>
          </p:nvPr>
        </p:nvSpPr>
        <p:spPr>
          <a:xfrm>
            <a:off x="4385050" y="3518775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231" name="Google Shape;231;p40"/>
          <p:cNvCxnSpPr/>
          <p:nvPr/>
        </p:nvCxnSpPr>
        <p:spPr>
          <a:xfrm>
            <a:off x="5219950" y="4278485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1"/>
          <p:cNvSpPr txBox="1"/>
          <p:nvPr>
            <p:ph type="title"/>
          </p:nvPr>
        </p:nvSpPr>
        <p:spPr>
          <a:xfrm>
            <a:off x="1374770" y="15240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</p:txBody>
      </p:sp>
      <p:sp>
        <p:nvSpPr>
          <p:cNvPr id="237" name="Google Shape;237;p41"/>
          <p:cNvSpPr txBox="1"/>
          <p:nvPr>
            <p:ph idx="2" type="title"/>
          </p:nvPr>
        </p:nvSpPr>
        <p:spPr>
          <a:xfrm>
            <a:off x="-1339630" y="26215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38" name="Google Shape;238;p41"/>
          <p:cNvSpPr txBox="1"/>
          <p:nvPr>
            <p:ph idx="1" type="subTitle"/>
          </p:nvPr>
        </p:nvSpPr>
        <p:spPr>
          <a:xfrm>
            <a:off x="1374770" y="69530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Lenguaje de programación</a:t>
            </a:r>
            <a:endParaRPr b="1"/>
          </a:p>
        </p:txBody>
      </p:sp>
      <p:cxnSp>
        <p:nvCxnSpPr>
          <p:cNvPr id="239" name="Google Shape;239;p41"/>
          <p:cNvCxnSpPr/>
          <p:nvPr/>
        </p:nvCxnSpPr>
        <p:spPr>
          <a:xfrm>
            <a:off x="1222850" y="22794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grpSp>
        <p:nvGrpSpPr>
          <p:cNvPr id="240" name="Google Shape;240;p41"/>
          <p:cNvGrpSpPr/>
          <p:nvPr/>
        </p:nvGrpSpPr>
        <p:grpSpPr>
          <a:xfrm>
            <a:off x="2507108" y="2096054"/>
            <a:ext cx="1991680" cy="2954991"/>
            <a:chOff x="2744109" y="1597469"/>
            <a:chExt cx="1827900" cy="2399700"/>
          </a:xfrm>
        </p:grpSpPr>
        <p:sp>
          <p:nvSpPr>
            <p:cNvPr id="241" name="Google Shape;241;p41"/>
            <p:cNvSpPr/>
            <p:nvPr/>
          </p:nvSpPr>
          <p:spPr>
            <a:xfrm rot="5400000">
              <a:off x="2458209" y="1883369"/>
              <a:ext cx="2399700" cy="1827900"/>
            </a:xfrm>
            <a:prstGeom prst="rightArrowCallout">
              <a:avLst>
                <a:gd fmla="val 9283" name="adj1"/>
                <a:gd fmla="val 13570" name="adj2"/>
                <a:gd fmla="val 16082" name="adj3"/>
                <a:gd fmla="val 81236" name="adj4"/>
              </a:avLst>
            </a:prstGeom>
            <a:solidFill>
              <a:srgbClr val="B45F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41"/>
            <p:cNvSpPr/>
            <p:nvPr/>
          </p:nvSpPr>
          <p:spPr>
            <a:xfrm flipH="1" rot="10800000">
              <a:off x="2834043" y="1687411"/>
              <a:ext cx="1649400" cy="1769700"/>
            </a:xfrm>
            <a:prstGeom prst="snip1Rect">
              <a:avLst>
                <a:gd fmla="val 0" name="adj"/>
              </a:avLst>
            </a:prstGeom>
            <a:solidFill>
              <a:srgbClr val="B45F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41"/>
            <p:cNvSpPr txBox="1"/>
            <p:nvPr/>
          </p:nvSpPr>
          <p:spPr>
            <a:xfrm>
              <a:off x="2966450" y="1671758"/>
              <a:ext cx="1383000" cy="1476000"/>
            </a:xfrm>
            <a:prstGeom prst="rect">
              <a:avLst/>
            </a:prstGeom>
            <a:solidFill>
              <a:srgbClr val="B45F06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Características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Alta legibilidad, indentación para delimitar bloques de código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Multiparadigma, Programación orientada a objetos, procedimental, funcional y orientada a aspectos.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Lenguaje interpretado, retroalimentación </a:t>
              </a: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instantánea</a:t>
              </a: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4" name="Google Shape;244;p41"/>
          <p:cNvGrpSpPr/>
          <p:nvPr/>
        </p:nvGrpSpPr>
        <p:grpSpPr>
          <a:xfrm>
            <a:off x="4498788" y="1540538"/>
            <a:ext cx="1991680" cy="2954991"/>
            <a:chOff x="4572009" y="1146343"/>
            <a:chExt cx="1827900" cy="2399700"/>
          </a:xfrm>
        </p:grpSpPr>
        <p:sp>
          <p:nvSpPr>
            <p:cNvPr id="245" name="Google Shape;245;p41"/>
            <p:cNvSpPr/>
            <p:nvPr/>
          </p:nvSpPr>
          <p:spPr>
            <a:xfrm rot="-5400000">
              <a:off x="4286109" y="1432243"/>
              <a:ext cx="2399700" cy="1827900"/>
            </a:xfrm>
            <a:prstGeom prst="rightArrowCallout">
              <a:avLst>
                <a:gd fmla="val 9283" name="adj1"/>
                <a:gd fmla="val 13570" name="adj2"/>
                <a:gd fmla="val 16082" name="adj3"/>
                <a:gd fmla="val 81236" name="adj4"/>
              </a:avLst>
            </a:prstGeom>
            <a:solidFill>
              <a:srgbClr val="B45F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41"/>
            <p:cNvSpPr/>
            <p:nvPr/>
          </p:nvSpPr>
          <p:spPr>
            <a:xfrm flipH="1">
              <a:off x="4660575" y="1686400"/>
              <a:ext cx="1649400" cy="1769700"/>
            </a:xfrm>
            <a:prstGeom prst="snip1Rect">
              <a:avLst>
                <a:gd fmla="val 0" name="adj"/>
              </a:avLst>
            </a:prstGeom>
            <a:solidFill>
              <a:srgbClr val="B45F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41"/>
            <p:cNvSpPr txBox="1"/>
            <p:nvPr/>
          </p:nvSpPr>
          <p:spPr>
            <a:xfrm>
              <a:off x="4794425" y="1671758"/>
              <a:ext cx="1383000" cy="1476000"/>
            </a:xfrm>
            <a:prstGeom prst="rect">
              <a:avLst/>
            </a:prstGeom>
            <a:solidFill>
              <a:srgbClr val="B45F06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Comunidad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Activamente involucrada en la mejora y soporte de Python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Abundancia de recursos, bibliotecas, tutoriales y convenciones.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8" name="Google Shape;248;p41"/>
          <p:cNvGrpSpPr/>
          <p:nvPr/>
        </p:nvGrpSpPr>
        <p:grpSpPr>
          <a:xfrm>
            <a:off x="6490631" y="2096054"/>
            <a:ext cx="1991680" cy="2954991"/>
            <a:chOff x="6400059" y="1597469"/>
            <a:chExt cx="1827900" cy="2399700"/>
          </a:xfrm>
        </p:grpSpPr>
        <p:sp>
          <p:nvSpPr>
            <p:cNvPr id="249" name="Google Shape;249;p41"/>
            <p:cNvSpPr/>
            <p:nvPr/>
          </p:nvSpPr>
          <p:spPr>
            <a:xfrm rot="5400000">
              <a:off x="6114159" y="1883369"/>
              <a:ext cx="2399700" cy="1827900"/>
            </a:xfrm>
            <a:prstGeom prst="rightArrowCallout">
              <a:avLst>
                <a:gd fmla="val 9283" name="adj1"/>
                <a:gd fmla="val 13570" name="adj2"/>
                <a:gd fmla="val 16082" name="adj3"/>
                <a:gd fmla="val 81236" name="adj4"/>
              </a:avLst>
            </a:prstGeom>
            <a:solidFill>
              <a:srgbClr val="B45F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41"/>
            <p:cNvSpPr/>
            <p:nvPr/>
          </p:nvSpPr>
          <p:spPr>
            <a:xfrm flipH="1" rot="10800000">
              <a:off x="6489993" y="1687411"/>
              <a:ext cx="1649400" cy="1769700"/>
            </a:xfrm>
            <a:prstGeom prst="snip1Rect">
              <a:avLst>
                <a:gd fmla="val 0" name="adj"/>
              </a:avLst>
            </a:prstGeom>
            <a:solidFill>
              <a:srgbClr val="B45F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41"/>
            <p:cNvSpPr txBox="1"/>
            <p:nvPr/>
          </p:nvSpPr>
          <p:spPr>
            <a:xfrm>
              <a:off x="6622400" y="1671758"/>
              <a:ext cx="1383000" cy="1476000"/>
            </a:xfrm>
            <a:prstGeom prst="rect">
              <a:avLst/>
            </a:prstGeom>
            <a:solidFill>
              <a:srgbClr val="B45F06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Bibliotecas y frameworks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Amplia gama de bibliotecas como Numpy, Pandas, TensorFlow y Pytorch para diversas aplicaciones.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2" name="Google Shape;252;p41"/>
          <p:cNvGrpSpPr/>
          <p:nvPr/>
        </p:nvGrpSpPr>
        <p:grpSpPr>
          <a:xfrm>
            <a:off x="515265" y="1540538"/>
            <a:ext cx="1991680" cy="2954991"/>
            <a:chOff x="916059" y="1146343"/>
            <a:chExt cx="1827900" cy="2399700"/>
          </a:xfrm>
        </p:grpSpPr>
        <p:sp>
          <p:nvSpPr>
            <p:cNvPr id="253" name="Google Shape;253;p41"/>
            <p:cNvSpPr/>
            <p:nvPr/>
          </p:nvSpPr>
          <p:spPr>
            <a:xfrm rot="-5400000">
              <a:off x="630159" y="1432243"/>
              <a:ext cx="2399700" cy="1827900"/>
            </a:xfrm>
            <a:prstGeom prst="rightArrowCallout">
              <a:avLst>
                <a:gd fmla="val 9283" name="adj1"/>
                <a:gd fmla="val 13570" name="adj2"/>
                <a:gd fmla="val 16082" name="adj3"/>
                <a:gd fmla="val 81236" name="adj4"/>
              </a:avLst>
            </a:prstGeom>
            <a:solidFill>
              <a:srgbClr val="B45F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41"/>
            <p:cNvSpPr/>
            <p:nvPr/>
          </p:nvSpPr>
          <p:spPr>
            <a:xfrm flipH="1">
              <a:off x="1004625" y="1686400"/>
              <a:ext cx="1649400" cy="1769700"/>
            </a:xfrm>
            <a:prstGeom prst="snip1Rect">
              <a:avLst>
                <a:gd fmla="val 0" name="adj"/>
              </a:avLst>
            </a:prstGeom>
            <a:solidFill>
              <a:srgbClr val="B45F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41"/>
            <p:cNvSpPr txBox="1"/>
            <p:nvPr/>
          </p:nvSpPr>
          <p:spPr>
            <a:xfrm>
              <a:off x="1138475" y="1671758"/>
              <a:ext cx="1383000" cy="1476000"/>
            </a:xfrm>
            <a:prstGeom prst="rect">
              <a:avLst/>
            </a:prstGeom>
            <a:solidFill>
              <a:srgbClr val="B45F06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Historia y principios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Creado en 1989 por Guido van Rossum.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Claridad y la simplicidad del código.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56" name="Google Shape;25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0850" y="90825"/>
            <a:ext cx="1673649" cy="1673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 txBox="1"/>
          <p:nvPr>
            <p:ph type="title"/>
          </p:nvPr>
        </p:nvSpPr>
        <p:spPr>
          <a:xfrm>
            <a:off x="1374770" y="15240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Whisper</a:t>
            </a:r>
            <a:endParaRPr/>
          </a:p>
        </p:txBody>
      </p:sp>
      <p:sp>
        <p:nvSpPr>
          <p:cNvPr id="262" name="Google Shape;262;p42"/>
          <p:cNvSpPr txBox="1"/>
          <p:nvPr>
            <p:ph idx="2" type="title"/>
          </p:nvPr>
        </p:nvSpPr>
        <p:spPr>
          <a:xfrm>
            <a:off x="-1227330" y="26215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3" name="Google Shape;263;p42"/>
          <p:cNvSpPr txBox="1"/>
          <p:nvPr>
            <p:ph idx="1" type="subTitle"/>
          </p:nvPr>
        </p:nvSpPr>
        <p:spPr>
          <a:xfrm>
            <a:off x="1374770" y="69530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Reconocimiento de voz</a:t>
            </a:r>
            <a:endParaRPr b="1"/>
          </a:p>
        </p:txBody>
      </p:sp>
      <p:cxnSp>
        <p:nvCxnSpPr>
          <p:cNvPr id="264" name="Google Shape;264;p42"/>
          <p:cNvCxnSpPr/>
          <p:nvPr/>
        </p:nvCxnSpPr>
        <p:spPr>
          <a:xfrm>
            <a:off x="1222850" y="22794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grpSp>
        <p:nvGrpSpPr>
          <p:cNvPr id="265" name="Google Shape;265;p42"/>
          <p:cNvGrpSpPr/>
          <p:nvPr/>
        </p:nvGrpSpPr>
        <p:grpSpPr>
          <a:xfrm>
            <a:off x="7618076" y="2295583"/>
            <a:ext cx="1525524" cy="2847953"/>
            <a:chOff x="3048000" y="2295578"/>
            <a:chExt cx="1524000" cy="2847953"/>
          </a:xfrm>
        </p:grpSpPr>
        <p:grpSp>
          <p:nvGrpSpPr>
            <p:cNvPr id="266" name="Google Shape;266;p42"/>
            <p:cNvGrpSpPr/>
            <p:nvPr/>
          </p:nvGrpSpPr>
          <p:grpSpPr>
            <a:xfrm>
              <a:off x="3048000" y="2295578"/>
              <a:ext cx="1524000" cy="2847953"/>
              <a:chOff x="0" y="2295575"/>
              <a:chExt cx="1524000" cy="2837455"/>
            </a:xfrm>
          </p:grpSpPr>
          <p:sp>
            <p:nvSpPr>
              <p:cNvPr id="267" name="Google Shape;267;p42"/>
              <p:cNvSpPr/>
              <p:nvPr/>
            </p:nvSpPr>
            <p:spPr>
              <a:xfrm>
                <a:off x="0" y="2823930"/>
                <a:ext cx="1524000" cy="23091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42"/>
              <p:cNvSpPr/>
              <p:nvPr/>
            </p:nvSpPr>
            <p:spPr>
              <a:xfrm>
                <a:off x="0" y="2295575"/>
                <a:ext cx="1524000" cy="537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9" name="Google Shape;269;p42"/>
            <p:cNvSpPr txBox="1"/>
            <p:nvPr/>
          </p:nvSpPr>
          <p:spPr>
            <a:xfrm>
              <a:off x="3224550" y="3050050"/>
              <a:ext cx="1170900" cy="67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Tiny</a:t>
              </a:r>
              <a:endParaRPr b="1" sz="11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Base</a:t>
              </a:r>
              <a:endParaRPr b="1" sz="11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Small</a:t>
              </a:r>
              <a:endParaRPr b="1" sz="11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Medium</a:t>
              </a:r>
              <a:endParaRPr b="1" sz="11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Large</a:t>
              </a:r>
              <a:endParaRPr b="1" sz="11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0" name="Google Shape;270;p42"/>
          <p:cNvGrpSpPr/>
          <p:nvPr/>
        </p:nvGrpSpPr>
        <p:grpSpPr>
          <a:xfrm>
            <a:off x="6092551" y="2295580"/>
            <a:ext cx="1525524" cy="2847956"/>
            <a:chOff x="3048000" y="2295575"/>
            <a:chExt cx="1524000" cy="2847956"/>
          </a:xfrm>
        </p:grpSpPr>
        <p:grpSp>
          <p:nvGrpSpPr>
            <p:cNvPr id="271" name="Google Shape;271;p42"/>
            <p:cNvGrpSpPr/>
            <p:nvPr/>
          </p:nvGrpSpPr>
          <p:grpSpPr>
            <a:xfrm>
              <a:off x="3048000" y="2295578"/>
              <a:ext cx="1524000" cy="2847953"/>
              <a:chOff x="0" y="2295575"/>
              <a:chExt cx="1524000" cy="2837455"/>
            </a:xfrm>
          </p:grpSpPr>
          <p:sp>
            <p:nvSpPr>
              <p:cNvPr id="272" name="Google Shape;272;p42"/>
              <p:cNvSpPr/>
              <p:nvPr/>
            </p:nvSpPr>
            <p:spPr>
              <a:xfrm>
                <a:off x="0" y="2823930"/>
                <a:ext cx="1524000" cy="23091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42"/>
              <p:cNvSpPr/>
              <p:nvPr/>
            </p:nvSpPr>
            <p:spPr>
              <a:xfrm>
                <a:off x="0" y="2295575"/>
                <a:ext cx="1524000" cy="537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74" name="Google Shape;274;p42"/>
            <p:cNvCxnSpPr/>
            <p:nvPr/>
          </p:nvCxnSpPr>
          <p:spPr>
            <a:xfrm>
              <a:off x="4572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275" name="Google Shape;275;p42"/>
            <p:cNvSpPr txBox="1"/>
            <p:nvPr/>
          </p:nvSpPr>
          <p:spPr>
            <a:xfrm>
              <a:off x="3224550" y="3050050"/>
              <a:ext cx="1170900" cy="67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Ventanas de 30 segundos</a:t>
              </a:r>
              <a:endParaRPr b="1" sz="11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Encolamiento de ventanas</a:t>
              </a:r>
              <a:endParaRPr b="1" sz="11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6" name="Google Shape;276;p42"/>
          <p:cNvGrpSpPr/>
          <p:nvPr/>
        </p:nvGrpSpPr>
        <p:grpSpPr>
          <a:xfrm>
            <a:off x="4567026" y="2295580"/>
            <a:ext cx="1525524" cy="2847956"/>
            <a:chOff x="3048000" y="2295575"/>
            <a:chExt cx="1524000" cy="2847956"/>
          </a:xfrm>
        </p:grpSpPr>
        <p:grpSp>
          <p:nvGrpSpPr>
            <p:cNvPr id="277" name="Google Shape;277;p42"/>
            <p:cNvGrpSpPr/>
            <p:nvPr/>
          </p:nvGrpSpPr>
          <p:grpSpPr>
            <a:xfrm>
              <a:off x="3048000" y="2295578"/>
              <a:ext cx="1524000" cy="2847953"/>
              <a:chOff x="0" y="2295575"/>
              <a:chExt cx="1524000" cy="2837455"/>
            </a:xfrm>
          </p:grpSpPr>
          <p:sp>
            <p:nvSpPr>
              <p:cNvPr id="278" name="Google Shape;278;p42"/>
              <p:cNvSpPr/>
              <p:nvPr/>
            </p:nvSpPr>
            <p:spPr>
              <a:xfrm>
                <a:off x="0" y="2823930"/>
                <a:ext cx="1524000" cy="23091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42"/>
              <p:cNvSpPr/>
              <p:nvPr/>
            </p:nvSpPr>
            <p:spPr>
              <a:xfrm>
                <a:off x="0" y="2295575"/>
                <a:ext cx="1524000" cy="537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80" name="Google Shape;280;p42"/>
            <p:cNvCxnSpPr/>
            <p:nvPr/>
          </p:nvCxnSpPr>
          <p:spPr>
            <a:xfrm>
              <a:off x="4572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281" name="Google Shape;281;p42"/>
            <p:cNvSpPr txBox="1"/>
            <p:nvPr/>
          </p:nvSpPr>
          <p:spPr>
            <a:xfrm>
              <a:off x="3224548" y="3050045"/>
              <a:ext cx="1237200" cy="67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Reconocimiento de voz</a:t>
              </a:r>
              <a:endParaRPr b="1" sz="11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Traducción</a:t>
              </a:r>
              <a:endParaRPr b="1" sz="11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Identificación del lenguaje</a:t>
              </a:r>
              <a:endParaRPr b="1" sz="11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Detección actividad de voz</a:t>
              </a:r>
              <a:endParaRPr b="1" sz="11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2" name="Google Shape;282;p42"/>
          <p:cNvGrpSpPr/>
          <p:nvPr/>
        </p:nvGrpSpPr>
        <p:grpSpPr>
          <a:xfrm>
            <a:off x="-25" y="2295586"/>
            <a:ext cx="1525524" cy="2847950"/>
            <a:chOff x="1515975" y="2295580"/>
            <a:chExt cx="1525524" cy="2847950"/>
          </a:xfrm>
        </p:grpSpPr>
        <p:sp>
          <p:nvSpPr>
            <p:cNvPr id="283" name="Google Shape;283;p42"/>
            <p:cNvSpPr/>
            <p:nvPr/>
          </p:nvSpPr>
          <p:spPr>
            <a:xfrm>
              <a:off x="1515975" y="2823930"/>
              <a:ext cx="1525500" cy="23196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42"/>
            <p:cNvSpPr/>
            <p:nvPr/>
          </p:nvSpPr>
          <p:spPr>
            <a:xfrm>
              <a:off x="1515975" y="2295580"/>
              <a:ext cx="1525500" cy="53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42"/>
            <p:cNvSpPr txBox="1"/>
            <p:nvPr/>
          </p:nvSpPr>
          <p:spPr>
            <a:xfrm>
              <a:off x="1692702" y="3050055"/>
              <a:ext cx="1172100" cy="67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Openai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</a:t>
              </a: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econocimiento de voz basada en "deep learning" 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Multilenguaje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86" name="Google Shape;286;p42"/>
            <p:cNvCxnSpPr/>
            <p:nvPr/>
          </p:nvCxnSpPr>
          <p:spPr>
            <a:xfrm>
              <a:off x="3041499" y="2295580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A1C3FA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87" name="Google Shape;287;p42"/>
          <p:cNvGrpSpPr/>
          <p:nvPr/>
        </p:nvGrpSpPr>
        <p:grpSpPr>
          <a:xfrm>
            <a:off x="1515975" y="2295586"/>
            <a:ext cx="1525524" cy="2847950"/>
            <a:chOff x="1515975" y="2295580"/>
            <a:chExt cx="1525524" cy="2847950"/>
          </a:xfrm>
        </p:grpSpPr>
        <p:sp>
          <p:nvSpPr>
            <p:cNvPr id="288" name="Google Shape;288;p42"/>
            <p:cNvSpPr/>
            <p:nvPr/>
          </p:nvSpPr>
          <p:spPr>
            <a:xfrm>
              <a:off x="1515975" y="2823930"/>
              <a:ext cx="1525500" cy="23196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42"/>
            <p:cNvSpPr/>
            <p:nvPr/>
          </p:nvSpPr>
          <p:spPr>
            <a:xfrm>
              <a:off x="1515975" y="2295580"/>
              <a:ext cx="1525500" cy="53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42"/>
            <p:cNvSpPr txBox="1"/>
            <p:nvPr/>
          </p:nvSpPr>
          <p:spPr>
            <a:xfrm>
              <a:off x="1692702" y="3050055"/>
              <a:ext cx="1172100" cy="67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Entrenado con 680,000 horas de datos 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Traducción multilenguaje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91" name="Google Shape;291;p42"/>
            <p:cNvCxnSpPr/>
            <p:nvPr/>
          </p:nvCxnSpPr>
          <p:spPr>
            <a:xfrm>
              <a:off x="3041499" y="2295580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A1C3FA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292" name="Google Shape;292;p42"/>
          <p:cNvSpPr txBox="1"/>
          <p:nvPr/>
        </p:nvSpPr>
        <p:spPr>
          <a:xfrm>
            <a:off x="215250" y="2352775"/>
            <a:ext cx="9351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Origen e Innovación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" name="Google Shape;293;p42"/>
          <p:cNvSpPr txBox="1"/>
          <p:nvPr/>
        </p:nvSpPr>
        <p:spPr>
          <a:xfrm>
            <a:off x="1673950" y="2352775"/>
            <a:ext cx="12384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Entrenamiento Multilingüe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p42"/>
          <p:cNvSpPr txBox="1"/>
          <p:nvPr/>
        </p:nvSpPr>
        <p:spPr>
          <a:xfrm>
            <a:off x="3185063" y="2352775"/>
            <a:ext cx="12384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Transformer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95" name="Google Shape;295;p42"/>
          <p:cNvGrpSpPr/>
          <p:nvPr/>
        </p:nvGrpSpPr>
        <p:grpSpPr>
          <a:xfrm>
            <a:off x="3041501" y="2295580"/>
            <a:ext cx="1525524" cy="2847956"/>
            <a:chOff x="3048000" y="2295575"/>
            <a:chExt cx="1524000" cy="2847956"/>
          </a:xfrm>
        </p:grpSpPr>
        <p:grpSp>
          <p:nvGrpSpPr>
            <p:cNvPr id="296" name="Google Shape;296;p42"/>
            <p:cNvGrpSpPr/>
            <p:nvPr/>
          </p:nvGrpSpPr>
          <p:grpSpPr>
            <a:xfrm>
              <a:off x="3048000" y="2295578"/>
              <a:ext cx="1524000" cy="2847953"/>
              <a:chOff x="0" y="2295575"/>
              <a:chExt cx="1524000" cy="2837455"/>
            </a:xfrm>
          </p:grpSpPr>
          <p:sp>
            <p:nvSpPr>
              <p:cNvPr id="297" name="Google Shape;297;p42"/>
              <p:cNvSpPr/>
              <p:nvPr/>
            </p:nvSpPr>
            <p:spPr>
              <a:xfrm>
                <a:off x="0" y="2823930"/>
                <a:ext cx="1524000" cy="23091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42"/>
              <p:cNvSpPr/>
              <p:nvPr/>
            </p:nvSpPr>
            <p:spPr>
              <a:xfrm>
                <a:off x="0" y="2295575"/>
                <a:ext cx="1524000" cy="537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99" name="Google Shape;299;p42"/>
            <p:cNvCxnSpPr/>
            <p:nvPr/>
          </p:nvCxnSpPr>
          <p:spPr>
            <a:xfrm>
              <a:off x="4572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300" name="Google Shape;300;p42"/>
            <p:cNvSpPr txBox="1"/>
            <p:nvPr/>
          </p:nvSpPr>
          <p:spPr>
            <a:xfrm>
              <a:off x="3224550" y="3050050"/>
              <a:ext cx="1170900" cy="67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 Técnica de aprendizaje profundo "Transformer" </a:t>
              </a:r>
              <a:endParaRPr b="1" sz="11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1" name="Google Shape;301;p42"/>
            <p:cNvSpPr txBox="1"/>
            <p:nvPr/>
          </p:nvSpPr>
          <p:spPr>
            <a:xfrm>
              <a:off x="3224550" y="3798450"/>
              <a:ext cx="1170900" cy="10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02" name="Google Shape;302;p42"/>
          <p:cNvSpPr txBox="1"/>
          <p:nvPr/>
        </p:nvSpPr>
        <p:spPr>
          <a:xfrm>
            <a:off x="4710588" y="2352775"/>
            <a:ext cx="12384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Funciones versátiles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p42"/>
          <p:cNvSpPr txBox="1"/>
          <p:nvPr/>
        </p:nvSpPr>
        <p:spPr>
          <a:xfrm>
            <a:off x="6236100" y="2352775"/>
            <a:ext cx="12384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Ventanas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Google Shape;304;p42"/>
          <p:cNvSpPr txBox="1"/>
          <p:nvPr/>
        </p:nvSpPr>
        <p:spPr>
          <a:xfrm>
            <a:off x="7761625" y="2352775"/>
            <a:ext cx="12384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Modelos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5" name="Google Shape;30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5125" y="324413"/>
            <a:ext cx="4686800" cy="132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/>
          <p:nvPr>
            <p:ph type="title"/>
          </p:nvPr>
        </p:nvSpPr>
        <p:spPr>
          <a:xfrm>
            <a:off x="1374776" y="152400"/>
            <a:ext cx="37020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Eleven Labs</a:t>
            </a:r>
            <a:endParaRPr/>
          </a:p>
        </p:txBody>
      </p:sp>
      <p:sp>
        <p:nvSpPr>
          <p:cNvPr id="311" name="Google Shape;311;p43"/>
          <p:cNvSpPr txBox="1"/>
          <p:nvPr>
            <p:ph idx="2" type="title"/>
          </p:nvPr>
        </p:nvSpPr>
        <p:spPr>
          <a:xfrm>
            <a:off x="-1294705" y="26215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12" name="Google Shape;312;p43"/>
          <p:cNvSpPr txBox="1"/>
          <p:nvPr>
            <p:ph idx="1" type="subTitle"/>
          </p:nvPr>
        </p:nvSpPr>
        <p:spPr>
          <a:xfrm>
            <a:off x="1374770" y="69530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Texto a voz</a:t>
            </a:r>
            <a:endParaRPr b="1"/>
          </a:p>
        </p:txBody>
      </p:sp>
      <p:cxnSp>
        <p:nvCxnSpPr>
          <p:cNvPr id="313" name="Google Shape;313;p43"/>
          <p:cNvCxnSpPr/>
          <p:nvPr/>
        </p:nvCxnSpPr>
        <p:spPr>
          <a:xfrm>
            <a:off x="1222850" y="22794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grpSp>
        <p:nvGrpSpPr>
          <p:cNvPr id="314" name="Google Shape;314;p43"/>
          <p:cNvGrpSpPr/>
          <p:nvPr/>
        </p:nvGrpSpPr>
        <p:grpSpPr>
          <a:xfrm>
            <a:off x="7618076" y="2295583"/>
            <a:ext cx="1525524" cy="2847953"/>
            <a:chOff x="3048000" y="2295578"/>
            <a:chExt cx="1524000" cy="2847953"/>
          </a:xfrm>
        </p:grpSpPr>
        <p:grpSp>
          <p:nvGrpSpPr>
            <p:cNvPr id="315" name="Google Shape;315;p43"/>
            <p:cNvGrpSpPr/>
            <p:nvPr/>
          </p:nvGrpSpPr>
          <p:grpSpPr>
            <a:xfrm>
              <a:off x="3048000" y="2295578"/>
              <a:ext cx="1524000" cy="2847953"/>
              <a:chOff x="0" y="2295575"/>
              <a:chExt cx="1524000" cy="2837455"/>
            </a:xfrm>
          </p:grpSpPr>
          <p:sp>
            <p:nvSpPr>
              <p:cNvPr id="316" name="Google Shape;316;p43"/>
              <p:cNvSpPr/>
              <p:nvPr/>
            </p:nvSpPr>
            <p:spPr>
              <a:xfrm>
                <a:off x="0" y="2823930"/>
                <a:ext cx="1524000" cy="23091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43"/>
              <p:cNvSpPr/>
              <p:nvPr/>
            </p:nvSpPr>
            <p:spPr>
              <a:xfrm>
                <a:off x="0" y="2295575"/>
                <a:ext cx="1524000" cy="537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8" name="Google Shape;318;p43"/>
            <p:cNvSpPr txBox="1"/>
            <p:nvPr/>
          </p:nvSpPr>
          <p:spPr>
            <a:xfrm>
              <a:off x="3224550" y="3050050"/>
              <a:ext cx="1170900" cy="67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Audiolibros, videojuegos, asistentes virtuales, etc.</a:t>
              </a:r>
              <a:endParaRPr b="1" sz="11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9" name="Google Shape;319;p43"/>
          <p:cNvGrpSpPr/>
          <p:nvPr/>
        </p:nvGrpSpPr>
        <p:grpSpPr>
          <a:xfrm>
            <a:off x="6092551" y="2295580"/>
            <a:ext cx="1525524" cy="2847956"/>
            <a:chOff x="3048000" y="2295575"/>
            <a:chExt cx="1524000" cy="2847956"/>
          </a:xfrm>
        </p:grpSpPr>
        <p:grpSp>
          <p:nvGrpSpPr>
            <p:cNvPr id="320" name="Google Shape;320;p43"/>
            <p:cNvGrpSpPr/>
            <p:nvPr/>
          </p:nvGrpSpPr>
          <p:grpSpPr>
            <a:xfrm>
              <a:off x="3048000" y="2295578"/>
              <a:ext cx="1524000" cy="2847953"/>
              <a:chOff x="0" y="2295575"/>
              <a:chExt cx="1524000" cy="2837455"/>
            </a:xfrm>
          </p:grpSpPr>
          <p:sp>
            <p:nvSpPr>
              <p:cNvPr id="321" name="Google Shape;321;p43"/>
              <p:cNvSpPr/>
              <p:nvPr/>
            </p:nvSpPr>
            <p:spPr>
              <a:xfrm>
                <a:off x="0" y="2823930"/>
                <a:ext cx="1524000" cy="23091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43"/>
              <p:cNvSpPr/>
              <p:nvPr/>
            </p:nvSpPr>
            <p:spPr>
              <a:xfrm>
                <a:off x="0" y="2295575"/>
                <a:ext cx="1524000" cy="537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323" name="Google Shape;323;p43"/>
            <p:cNvCxnSpPr/>
            <p:nvPr/>
          </p:nvCxnSpPr>
          <p:spPr>
            <a:xfrm>
              <a:off x="4572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324" name="Google Shape;324;p43"/>
            <p:cNvSpPr txBox="1"/>
            <p:nvPr/>
          </p:nvSpPr>
          <p:spPr>
            <a:xfrm>
              <a:off x="3224550" y="3050050"/>
              <a:ext cx="1170900" cy="67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Accesible a través de suscripción.</a:t>
              </a:r>
              <a:endParaRPr b="1" sz="11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Integrable en Python o a través de su plataforma</a:t>
              </a:r>
              <a:endParaRPr b="1" sz="11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5" name="Google Shape;325;p43"/>
          <p:cNvGrpSpPr/>
          <p:nvPr/>
        </p:nvGrpSpPr>
        <p:grpSpPr>
          <a:xfrm>
            <a:off x="4567026" y="2295580"/>
            <a:ext cx="1525524" cy="2847956"/>
            <a:chOff x="3048000" y="2295575"/>
            <a:chExt cx="1524000" cy="2847956"/>
          </a:xfrm>
        </p:grpSpPr>
        <p:grpSp>
          <p:nvGrpSpPr>
            <p:cNvPr id="326" name="Google Shape;326;p43"/>
            <p:cNvGrpSpPr/>
            <p:nvPr/>
          </p:nvGrpSpPr>
          <p:grpSpPr>
            <a:xfrm>
              <a:off x="3048000" y="2295578"/>
              <a:ext cx="1524000" cy="2847953"/>
              <a:chOff x="0" y="2295575"/>
              <a:chExt cx="1524000" cy="2837455"/>
            </a:xfrm>
          </p:grpSpPr>
          <p:sp>
            <p:nvSpPr>
              <p:cNvPr id="327" name="Google Shape;327;p43"/>
              <p:cNvSpPr/>
              <p:nvPr/>
            </p:nvSpPr>
            <p:spPr>
              <a:xfrm>
                <a:off x="0" y="2823930"/>
                <a:ext cx="1524000" cy="23091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43"/>
              <p:cNvSpPr/>
              <p:nvPr/>
            </p:nvSpPr>
            <p:spPr>
              <a:xfrm>
                <a:off x="0" y="2295575"/>
                <a:ext cx="1524000" cy="537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329" name="Google Shape;329;p43"/>
            <p:cNvCxnSpPr/>
            <p:nvPr/>
          </p:nvCxnSpPr>
          <p:spPr>
            <a:xfrm>
              <a:off x="4572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330" name="Google Shape;330;p43"/>
            <p:cNvSpPr txBox="1"/>
            <p:nvPr/>
          </p:nvSpPr>
          <p:spPr>
            <a:xfrm>
              <a:off x="3224550" y="3050050"/>
              <a:ext cx="1170900" cy="67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Eleven Labs garantiza autenticidad y propiedad en la producción de audio digital al vincular el audio generado con su creador.</a:t>
              </a:r>
              <a:endParaRPr b="1" sz="11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 de voz</a:t>
              </a:r>
              <a:endParaRPr b="1" sz="11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31" name="Google Shape;331;p43"/>
          <p:cNvGrpSpPr/>
          <p:nvPr/>
        </p:nvGrpSpPr>
        <p:grpSpPr>
          <a:xfrm>
            <a:off x="-25" y="2295586"/>
            <a:ext cx="1525524" cy="2847950"/>
            <a:chOff x="1515975" y="2295580"/>
            <a:chExt cx="1525524" cy="2847950"/>
          </a:xfrm>
        </p:grpSpPr>
        <p:sp>
          <p:nvSpPr>
            <p:cNvPr id="332" name="Google Shape;332;p43"/>
            <p:cNvSpPr/>
            <p:nvPr/>
          </p:nvSpPr>
          <p:spPr>
            <a:xfrm>
              <a:off x="1515975" y="2823930"/>
              <a:ext cx="1525500" cy="23196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43"/>
            <p:cNvSpPr/>
            <p:nvPr/>
          </p:nvSpPr>
          <p:spPr>
            <a:xfrm>
              <a:off x="1515975" y="2295580"/>
              <a:ext cx="1525500" cy="53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43"/>
            <p:cNvSpPr txBox="1"/>
            <p:nvPr/>
          </p:nvSpPr>
          <p:spPr>
            <a:xfrm>
              <a:off x="1692702" y="3050055"/>
              <a:ext cx="1172100" cy="67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Plataforma de inteligencia artificial que clona y sintetiza voces humanas con alta precisión.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35" name="Google Shape;335;p43"/>
            <p:cNvCxnSpPr/>
            <p:nvPr/>
          </p:nvCxnSpPr>
          <p:spPr>
            <a:xfrm>
              <a:off x="3041499" y="2295580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A1C3FA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36" name="Google Shape;336;p43"/>
          <p:cNvGrpSpPr/>
          <p:nvPr/>
        </p:nvGrpSpPr>
        <p:grpSpPr>
          <a:xfrm>
            <a:off x="1515975" y="2295586"/>
            <a:ext cx="1525524" cy="2847950"/>
            <a:chOff x="1515975" y="2295580"/>
            <a:chExt cx="1525524" cy="2847950"/>
          </a:xfrm>
        </p:grpSpPr>
        <p:sp>
          <p:nvSpPr>
            <p:cNvPr id="337" name="Google Shape;337;p43"/>
            <p:cNvSpPr/>
            <p:nvPr/>
          </p:nvSpPr>
          <p:spPr>
            <a:xfrm>
              <a:off x="1515975" y="2823930"/>
              <a:ext cx="1525500" cy="23196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43"/>
            <p:cNvSpPr/>
            <p:nvPr/>
          </p:nvSpPr>
          <p:spPr>
            <a:xfrm>
              <a:off x="1515975" y="2295580"/>
              <a:ext cx="1525500" cy="53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43"/>
            <p:cNvSpPr txBox="1"/>
            <p:nvPr/>
          </p:nvSpPr>
          <p:spPr>
            <a:xfrm>
              <a:off x="1692702" y="3050055"/>
              <a:ext cx="1172100" cy="67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Obtención de características propias de la voz: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Tono, entonación, ritmo…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40" name="Google Shape;340;p43"/>
            <p:cNvCxnSpPr/>
            <p:nvPr/>
          </p:nvCxnSpPr>
          <p:spPr>
            <a:xfrm>
              <a:off x="3041499" y="2295580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A1C3FA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341" name="Google Shape;341;p43"/>
          <p:cNvSpPr txBox="1"/>
          <p:nvPr/>
        </p:nvSpPr>
        <p:spPr>
          <a:xfrm>
            <a:off x="215250" y="2352775"/>
            <a:ext cx="9351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Definición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2" name="Google Shape;342;p43"/>
          <p:cNvSpPr txBox="1"/>
          <p:nvPr/>
        </p:nvSpPr>
        <p:spPr>
          <a:xfrm>
            <a:off x="1673950" y="2352775"/>
            <a:ext cx="12384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Síntesis de voz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" name="Google Shape;343;p43"/>
          <p:cNvSpPr txBox="1"/>
          <p:nvPr/>
        </p:nvSpPr>
        <p:spPr>
          <a:xfrm>
            <a:off x="3185063" y="2352775"/>
            <a:ext cx="12384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Conversión de texto a voz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44" name="Google Shape;344;p43"/>
          <p:cNvGrpSpPr/>
          <p:nvPr/>
        </p:nvGrpSpPr>
        <p:grpSpPr>
          <a:xfrm>
            <a:off x="3041501" y="2295580"/>
            <a:ext cx="1525524" cy="2847956"/>
            <a:chOff x="3048000" y="2295575"/>
            <a:chExt cx="1524000" cy="2847956"/>
          </a:xfrm>
        </p:grpSpPr>
        <p:grpSp>
          <p:nvGrpSpPr>
            <p:cNvPr id="345" name="Google Shape;345;p43"/>
            <p:cNvGrpSpPr/>
            <p:nvPr/>
          </p:nvGrpSpPr>
          <p:grpSpPr>
            <a:xfrm>
              <a:off x="3048000" y="2295578"/>
              <a:ext cx="1524000" cy="2847953"/>
              <a:chOff x="0" y="2295575"/>
              <a:chExt cx="1524000" cy="2837455"/>
            </a:xfrm>
          </p:grpSpPr>
          <p:sp>
            <p:nvSpPr>
              <p:cNvPr id="346" name="Google Shape;346;p43"/>
              <p:cNvSpPr/>
              <p:nvPr/>
            </p:nvSpPr>
            <p:spPr>
              <a:xfrm>
                <a:off x="0" y="2823930"/>
                <a:ext cx="1524000" cy="23091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43"/>
              <p:cNvSpPr/>
              <p:nvPr/>
            </p:nvSpPr>
            <p:spPr>
              <a:xfrm>
                <a:off x="0" y="2295575"/>
                <a:ext cx="1524000" cy="537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348" name="Google Shape;348;p43"/>
            <p:cNvCxnSpPr/>
            <p:nvPr/>
          </p:nvCxnSpPr>
          <p:spPr>
            <a:xfrm>
              <a:off x="4572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sm" w="sm" type="none"/>
              <a:tailEnd len="sm" w="sm" type="none"/>
            </a:ln>
          </p:spPr>
        </p:cxnSp>
        <p:sp>
          <p:nvSpPr>
            <p:cNvPr id="349" name="Google Shape;349;p43"/>
            <p:cNvSpPr txBox="1"/>
            <p:nvPr/>
          </p:nvSpPr>
          <p:spPr>
            <a:xfrm>
              <a:off x="3224550" y="3050050"/>
              <a:ext cx="1170900" cy="67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La Conversión de Texto a Voz (TTS) de Eleven Labs permite a la IA generar habla sintética a partir de texto, replicando fielmente la voz original.</a:t>
              </a:r>
              <a:endParaRPr b="1" sz="11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0" name="Google Shape;350;p43"/>
            <p:cNvSpPr txBox="1"/>
            <p:nvPr/>
          </p:nvSpPr>
          <p:spPr>
            <a:xfrm>
              <a:off x="3224550" y="3798450"/>
              <a:ext cx="1170900" cy="10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51" name="Google Shape;351;p43"/>
          <p:cNvSpPr txBox="1"/>
          <p:nvPr/>
        </p:nvSpPr>
        <p:spPr>
          <a:xfrm>
            <a:off x="4710588" y="2352775"/>
            <a:ext cx="12384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Autenticidad y Propiedad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2" name="Google Shape;352;p43"/>
          <p:cNvSpPr txBox="1"/>
          <p:nvPr/>
        </p:nvSpPr>
        <p:spPr>
          <a:xfrm>
            <a:off x="6236100" y="2352775"/>
            <a:ext cx="12384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Plataforma de Eleven Labs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3" name="Google Shape;353;p43"/>
          <p:cNvSpPr txBox="1"/>
          <p:nvPr/>
        </p:nvSpPr>
        <p:spPr>
          <a:xfrm>
            <a:off x="7761625" y="2352775"/>
            <a:ext cx="12384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Aplicaciones y potencial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4" name="Google Shape;35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6475" y="192792"/>
            <a:ext cx="1525525" cy="1469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4"/>
          <p:cNvSpPr txBox="1"/>
          <p:nvPr>
            <p:ph type="title"/>
          </p:nvPr>
        </p:nvSpPr>
        <p:spPr>
          <a:xfrm>
            <a:off x="1374774" y="152400"/>
            <a:ext cx="57090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Speech Recognition</a:t>
            </a:r>
            <a:endParaRPr/>
          </a:p>
        </p:txBody>
      </p:sp>
      <p:sp>
        <p:nvSpPr>
          <p:cNvPr id="360" name="Google Shape;360;p44"/>
          <p:cNvSpPr txBox="1"/>
          <p:nvPr>
            <p:ph idx="2" type="title"/>
          </p:nvPr>
        </p:nvSpPr>
        <p:spPr>
          <a:xfrm>
            <a:off x="-1220880" y="26215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61" name="Google Shape;361;p44"/>
          <p:cNvSpPr txBox="1"/>
          <p:nvPr>
            <p:ph idx="1" type="subTitle"/>
          </p:nvPr>
        </p:nvSpPr>
        <p:spPr>
          <a:xfrm>
            <a:off x="1374770" y="69530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Funciones del micrófono</a:t>
            </a:r>
            <a:endParaRPr/>
          </a:p>
        </p:txBody>
      </p:sp>
      <p:cxnSp>
        <p:nvCxnSpPr>
          <p:cNvPr id="362" name="Google Shape;362;p44"/>
          <p:cNvCxnSpPr/>
          <p:nvPr/>
        </p:nvCxnSpPr>
        <p:spPr>
          <a:xfrm>
            <a:off x="1222850" y="22794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grpSp>
        <p:nvGrpSpPr>
          <p:cNvPr id="363" name="Google Shape;363;p44"/>
          <p:cNvGrpSpPr/>
          <p:nvPr/>
        </p:nvGrpSpPr>
        <p:grpSpPr>
          <a:xfrm>
            <a:off x="2249965" y="2456287"/>
            <a:ext cx="1984884" cy="1854000"/>
            <a:chOff x="4303290" y="1676962"/>
            <a:chExt cx="1984884" cy="1854000"/>
          </a:xfrm>
        </p:grpSpPr>
        <p:sp>
          <p:nvSpPr>
            <p:cNvPr id="364" name="Google Shape;364;p44"/>
            <p:cNvSpPr/>
            <p:nvPr/>
          </p:nvSpPr>
          <p:spPr>
            <a:xfrm>
              <a:off x="4303290" y="1676962"/>
              <a:ext cx="1854000" cy="1854000"/>
            </a:xfrm>
            <a:prstGeom prst="ellipse">
              <a:avLst/>
            </a:prstGeom>
            <a:solidFill>
              <a:srgbClr val="E69138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44"/>
            <p:cNvSpPr txBox="1"/>
            <p:nvPr/>
          </p:nvSpPr>
          <p:spPr>
            <a:xfrm>
              <a:off x="4532274" y="2343250"/>
              <a:ext cx="1755900" cy="52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Ajuste de ruido ambiente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6" name="Google Shape;366;p44"/>
          <p:cNvGrpSpPr/>
          <p:nvPr/>
        </p:nvGrpSpPr>
        <p:grpSpPr>
          <a:xfrm>
            <a:off x="933387" y="2456287"/>
            <a:ext cx="1854000" cy="1854000"/>
            <a:chOff x="2986712" y="1676962"/>
            <a:chExt cx="1854000" cy="1854000"/>
          </a:xfrm>
        </p:grpSpPr>
        <p:sp>
          <p:nvSpPr>
            <p:cNvPr id="367" name="Google Shape;367;p44"/>
            <p:cNvSpPr/>
            <p:nvPr/>
          </p:nvSpPr>
          <p:spPr>
            <a:xfrm>
              <a:off x="2986712" y="1676962"/>
              <a:ext cx="1854000" cy="1854000"/>
            </a:xfrm>
            <a:prstGeom prst="ellipse">
              <a:avLst/>
            </a:prstGeom>
            <a:solidFill>
              <a:srgbClr val="E69138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44"/>
            <p:cNvSpPr txBox="1"/>
            <p:nvPr/>
          </p:nvSpPr>
          <p:spPr>
            <a:xfrm>
              <a:off x="3336938" y="2343240"/>
              <a:ext cx="1075200" cy="5214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Uso del micrófono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69" name="Google Shape;36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4074" y="825413"/>
            <a:ext cx="2206553" cy="2999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